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96" r:id="rId1"/>
  </p:sldMasterIdLst>
  <p:notesMasterIdLst>
    <p:notesMasterId r:id="rId4"/>
  </p:notesMasterIdLst>
  <p:sldIdLst>
    <p:sldId id="256" r:id="rId2"/>
    <p:sldId id="257" r:id="rId3"/>
  </p:sldIdLst>
  <p:sldSz cx="6858000" cy="1004411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50" d="100"/>
          <a:sy n="50" d="100"/>
        </p:scale>
        <p:origin x="22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10633-5E86-4504-9FAC-4CA75BD5DF30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2025" y="1233488"/>
            <a:ext cx="22717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4DD08B-E594-4578-A69E-24405267DC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411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43794"/>
            <a:ext cx="5829300" cy="3496839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75485"/>
            <a:ext cx="5143500" cy="24250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9FABF-D432-4EA1-89A9-EE230DEDF3CD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595B-D727-46D7-A697-4840078493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3137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9FABF-D432-4EA1-89A9-EE230DEDF3CD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595B-D727-46D7-A697-4840078493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526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34756"/>
            <a:ext cx="1478756" cy="8511921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34756"/>
            <a:ext cx="4350544" cy="8511921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9FABF-D432-4EA1-89A9-EE230DEDF3CD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595B-D727-46D7-A697-4840078493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4492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9FABF-D432-4EA1-89A9-EE230DEDF3CD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595B-D727-46D7-A697-4840078493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337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504056"/>
            <a:ext cx="5915025" cy="417807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721654"/>
            <a:ext cx="5915025" cy="21971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9FABF-D432-4EA1-89A9-EE230DEDF3CD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595B-D727-46D7-A697-4840078493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5493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73780"/>
            <a:ext cx="2914650" cy="637289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73780"/>
            <a:ext cx="2914650" cy="637289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9FABF-D432-4EA1-89A9-EE230DEDF3CD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595B-D727-46D7-A697-4840078493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7078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34758"/>
            <a:ext cx="5915025" cy="194139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62203"/>
            <a:ext cx="2901255" cy="1206688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68891"/>
            <a:ext cx="2901255" cy="539638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62203"/>
            <a:ext cx="2915543" cy="1206688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68891"/>
            <a:ext cx="2915543" cy="539638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9FABF-D432-4EA1-89A9-EE230DEDF3CD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595B-D727-46D7-A697-4840078493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3189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9FABF-D432-4EA1-89A9-EE230DEDF3CD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595B-D727-46D7-A697-4840078493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391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9FABF-D432-4EA1-89A9-EE230DEDF3CD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595B-D727-46D7-A697-4840078493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3965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9608"/>
            <a:ext cx="2211884" cy="2343626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46169"/>
            <a:ext cx="3471863" cy="713783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013234"/>
            <a:ext cx="2211884" cy="558238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9FABF-D432-4EA1-89A9-EE230DEDF3CD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595B-D727-46D7-A697-4840078493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3126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9608"/>
            <a:ext cx="2211884" cy="2343626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46169"/>
            <a:ext cx="3471863" cy="7137830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013234"/>
            <a:ext cx="2211884" cy="558238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9FABF-D432-4EA1-89A9-EE230DEDF3CD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595B-D727-46D7-A697-4840078493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372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34758"/>
            <a:ext cx="5915025" cy="19413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73780"/>
            <a:ext cx="5915025" cy="6372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309407"/>
            <a:ext cx="1543050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9FABF-D432-4EA1-89A9-EE230DEDF3CD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309407"/>
            <a:ext cx="2314575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309407"/>
            <a:ext cx="1543050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D595B-D727-46D7-A697-4840078493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600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" r="9630" b="8694"/>
          <a:stretch/>
        </p:blipFill>
        <p:spPr bwMode="auto">
          <a:xfrm>
            <a:off x="297817" y="1049181"/>
            <a:ext cx="6048375" cy="666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図 4"/>
          <p:cNvPicPr/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8" r="12634"/>
          <a:stretch/>
        </p:blipFill>
        <p:spPr bwMode="auto">
          <a:xfrm>
            <a:off x="1593215" y="186849"/>
            <a:ext cx="4710430" cy="762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図 5"/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" r="9630" b="8694"/>
          <a:stretch/>
        </p:blipFill>
        <p:spPr bwMode="auto">
          <a:xfrm>
            <a:off x="341632" y="203994"/>
            <a:ext cx="6048375" cy="762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円形吹き出し 6"/>
          <p:cNvSpPr/>
          <p:nvPr/>
        </p:nvSpPr>
        <p:spPr>
          <a:xfrm>
            <a:off x="290195" y="356394"/>
            <a:ext cx="1276350" cy="628650"/>
          </a:xfrm>
          <a:prstGeom prst="wedgeEllipseCallout">
            <a:avLst>
              <a:gd name="adj1" fmla="val 66455"/>
              <a:gd name="adj2" fmla="val 10055"/>
            </a:avLst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>
                <a:latin typeface="Century" panose="02040604050505020304" pitchFamily="18" charset="0"/>
                <a:ea typeface="Mincho"/>
                <a:cs typeface="Times New Roman" panose="02020603050405020304" pitchFamily="18" charset="0"/>
              </a:rPr>
              <a:t> </a:t>
            </a:r>
            <a:endParaRPr lang="ja-JP" altLang="en-US" sz="120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79730" y="379254"/>
            <a:ext cx="1314450" cy="5245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ja-JP" altLang="en-US" sz="1400" dirty="0">
                <a:solidFill>
                  <a:srgbClr val="C45911"/>
                </a:solidFill>
                <a:latin typeface="Century" panose="02040604050505020304" pitchFamily="18" charset="0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子育て応援！</a:t>
            </a:r>
            <a:endParaRPr lang="ja-JP" altLang="en-US" sz="12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pic>
        <p:nvPicPr>
          <p:cNvPr id="10" name="図 9" descr="挿絵 が含まれている画像&#10;&#10;自動的に生成された説明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701" y="2242641"/>
            <a:ext cx="2590145" cy="1746268"/>
          </a:xfrm>
          <a:prstGeom prst="rect">
            <a:avLst/>
          </a:prstGeom>
        </p:spPr>
      </p:pic>
      <p:sp>
        <p:nvSpPr>
          <p:cNvPr id="12" name="吹き出し: 円形 3"/>
          <p:cNvSpPr/>
          <p:nvPr/>
        </p:nvSpPr>
        <p:spPr>
          <a:xfrm>
            <a:off x="1308420" y="2160537"/>
            <a:ext cx="1367155" cy="742315"/>
          </a:xfrm>
          <a:prstGeom prst="wedgeEllipseCallout">
            <a:avLst>
              <a:gd name="adj1" fmla="val 62073"/>
              <a:gd name="adj2" fmla="val 27685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母乳だけで体重が増えているのかな</a:t>
            </a:r>
            <a:endParaRPr lang="ja-JP" altLang="en-US" sz="12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13" name="吹き出し: 円形 3"/>
          <p:cNvSpPr/>
          <p:nvPr/>
        </p:nvSpPr>
        <p:spPr>
          <a:xfrm>
            <a:off x="4003972" y="2017967"/>
            <a:ext cx="1367155" cy="742315"/>
          </a:xfrm>
          <a:prstGeom prst="wedgeEllipseCallout">
            <a:avLst>
              <a:gd name="adj1" fmla="val -61225"/>
              <a:gd name="adj2" fmla="val 38397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200"/>
              </a:lnSpc>
            </a:pPr>
            <a:r>
              <a:rPr lang="ja-JP" altLang="en-US" sz="90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ミルクの飲ませ方</a:t>
            </a:r>
            <a:endParaRPr lang="ja-JP" altLang="en-US" sz="120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  <a:p>
            <a:pPr algn="ctr">
              <a:lnSpc>
                <a:spcPts val="1200"/>
              </a:lnSpc>
            </a:pPr>
            <a:r>
              <a:rPr lang="ja-JP" altLang="en-US" sz="90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これでいいのかな</a:t>
            </a:r>
            <a:endParaRPr lang="ja-JP" altLang="en-US" sz="120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14" name="吹き出し: 円形 3"/>
          <p:cNvSpPr/>
          <p:nvPr/>
        </p:nvSpPr>
        <p:spPr>
          <a:xfrm>
            <a:off x="3948430" y="3709669"/>
            <a:ext cx="1179830" cy="695960"/>
          </a:xfrm>
          <a:prstGeom prst="wedgeEllipseCallout">
            <a:avLst>
              <a:gd name="adj1" fmla="val -56676"/>
              <a:gd name="adj2" fmla="val -51575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200"/>
              </a:lnSpc>
            </a:pPr>
            <a:r>
              <a:rPr lang="ja-JP" altLang="en-US" sz="90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出産後、体調がすぐれない</a:t>
            </a:r>
            <a:endParaRPr lang="ja-JP" altLang="en-US" sz="120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15" name="吹き出し: 円形 3"/>
          <p:cNvSpPr/>
          <p:nvPr/>
        </p:nvSpPr>
        <p:spPr>
          <a:xfrm>
            <a:off x="1192530" y="3329800"/>
            <a:ext cx="1360170" cy="695960"/>
          </a:xfrm>
          <a:prstGeom prst="wedgeEllipseCallout">
            <a:avLst>
              <a:gd name="adj1" fmla="val 60083"/>
              <a:gd name="adj2" fmla="val -38150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200"/>
              </a:lnSpc>
            </a:pPr>
            <a:r>
              <a:rPr lang="ja-JP" altLang="en-US" sz="90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夜泣きでクタクタ。少し休みたい</a:t>
            </a:r>
            <a:r>
              <a:rPr lang="en-US" altLang="ja-JP" sz="90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…</a:t>
            </a:r>
            <a:endParaRPr lang="ja-JP" altLang="en-US" sz="120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68937" y="1277887"/>
            <a:ext cx="6036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出産後、お母さんが少しでも安心して子育てができるよう、助産師が産後の体調管理や育児をサポートする「産後ケア事業」を実施しています。お困りのことはありませんか？１人で悩まず、まずは相談してください。</a:t>
            </a:r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13398" y="4384471"/>
            <a:ext cx="13439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200" dirty="0">
                <a:solidFill>
                  <a:schemeClr val="accent2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利用できる方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13398" y="5233727"/>
            <a:ext cx="2022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200" dirty="0">
                <a:solidFill>
                  <a:schemeClr val="accent2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産後ケアの内容と種類</a:t>
            </a:r>
          </a:p>
        </p:txBody>
      </p:sp>
      <p:pic>
        <p:nvPicPr>
          <p:cNvPr id="71" name="図 7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711" y="4429080"/>
            <a:ext cx="225265" cy="225265"/>
          </a:xfrm>
          <a:prstGeom prst="rect">
            <a:avLst/>
          </a:prstGeom>
        </p:spPr>
      </p:pic>
      <p:pic>
        <p:nvPicPr>
          <p:cNvPr id="72" name="図 7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84" y="5281352"/>
            <a:ext cx="225265" cy="225265"/>
          </a:xfrm>
          <a:prstGeom prst="rect">
            <a:avLst/>
          </a:prstGeom>
        </p:spPr>
      </p:pic>
      <p:sp>
        <p:nvSpPr>
          <p:cNvPr id="73" name="テキスト ボックス 72"/>
          <p:cNvSpPr txBox="1"/>
          <p:nvPr/>
        </p:nvSpPr>
        <p:spPr>
          <a:xfrm>
            <a:off x="513398" y="4629114"/>
            <a:ext cx="6036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置戸町に住所のある</a:t>
            </a:r>
            <a:r>
              <a:rPr lang="ja-JP" altLang="ja-JP" sz="12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産後１年６か月以内のお母さんとそのお子さん</a:t>
            </a:r>
            <a:endParaRPr lang="ja-JP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※お母さん、お子さんともに医療行為が必要な方は利用できません。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lang="ja-JP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518160" y="5517317"/>
            <a:ext cx="60363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❉</a:t>
            </a:r>
            <a:r>
              <a:rPr lang="ja-JP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お母さんとお子さんの健康相談</a:t>
            </a:r>
          </a:p>
          <a:p>
            <a:r>
              <a:rPr lang="ja-JP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❉ 授乳に関する相談（乳房マッサージ、乳房のセルフケア、抱き方）</a:t>
            </a:r>
          </a:p>
          <a:p>
            <a:r>
              <a:rPr lang="ja-JP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❉ 育児に関する相談（泣きやまないときの対応など）</a:t>
            </a:r>
          </a:p>
          <a:p>
            <a:r>
              <a:rPr lang="ja-JP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❉ お母さんの休息</a:t>
            </a:r>
          </a:p>
        </p:txBody>
      </p:sp>
      <p:graphicFrame>
        <p:nvGraphicFramePr>
          <p:cNvPr id="75" name="表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446103"/>
              </p:ext>
            </p:extLst>
          </p:nvPr>
        </p:nvGraphicFramePr>
        <p:xfrm>
          <a:off x="475263" y="6898799"/>
          <a:ext cx="5971494" cy="206435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28805">
                  <a:extLst>
                    <a:ext uri="{9D8B030D-6E8A-4147-A177-3AD203B41FA5}">
                      <a16:colId xmlns:a16="http://schemas.microsoft.com/office/drawing/2014/main" val="284865226"/>
                    </a:ext>
                  </a:extLst>
                </a:gridCol>
                <a:gridCol w="3033032">
                  <a:extLst>
                    <a:ext uri="{9D8B030D-6E8A-4147-A177-3AD203B41FA5}">
                      <a16:colId xmlns:a16="http://schemas.microsoft.com/office/drawing/2014/main" val="2013077894"/>
                    </a:ext>
                  </a:extLst>
                </a:gridCol>
                <a:gridCol w="1709657">
                  <a:extLst>
                    <a:ext uri="{9D8B030D-6E8A-4147-A177-3AD203B41FA5}">
                      <a16:colId xmlns:a16="http://schemas.microsoft.com/office/drawing/2014/main" val="1784720036"/>
                    </a:ext>
                  </a:extLst>
                </a:gridCol>
              </a:tblGrid>
              <a:tr h="3367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b="0" dirty="0">
                          <a:solidFill>
                            <a:schemeClr val="bg1"/>
                          </a:solidFill>
                          <a:effectLst/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</a:rPr>
                        <a:t>種類</a:t>
                      </a:r>
                      <a:endParaRPr lang="ja-JP" sz="1400" b="0" dirty="0">
                        <a:solidFill>
                          <a:schemeClr val="bg1"/>
                        </a:solidFill>
                        <a:effectLst/>
                        <a:latin typeface="HGS創英角ﾎﾟｯﾌﾟ体" panose="040B0A00000000000000" pitchFamily="50" charset="-128"/>
                        <a:ea typeface="HGS創英角ﾎﾟｯﾌﾟ体" panose="040B0A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b="0" dirty="0">
                          <a:solidFill>
                            <a:schemeClr val="bg1"/>
                          </a:solidFill>
                          <a:effectLst/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</a:rPr>
                        <a:t>場所／時間</a:t>
                      </a:r>
                      <a:endParaRPr lang="ja-JP" sz="1400" b="0" dirty="0">
                        <a:solidFill>
                          <a:schemeClr val="bg1"/>
                        </a:solidFill>
                        <a:effectLst/>
                        <a:latin typeface="HGS創英角ﾎﾟｯﾌﾟ体" panose="040B0A00000000000000" pitchFamily="50" charset="-128"/>
                        <a:ea typeface="HGS創英角ﾎﾟｯﾌﾟ体" panose="040B0A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b="0" dirty="0">
                          <a:solidFill>
                            <a:schemeClr val="bg1"/>
                          </a:solidFill>
                          <a:effectLst/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</a:rPr>
                        <a:t>利用料金（税込）</a:t>
                      </a:r>
                      <a:endParaRPr lang="ja-JP" sz="1400" b="0" dirty="0">
                        <a:solidFill>
                          <a:schemeClr val="bg1"/>
                        </a:solidFill>
                        <a:effectLst/>
                        <a:latin typeface="HGS創英角ﾎﾟｯﾌﾟ体" panose="040B0A00000000000000" pitchFamily="50" charset="-128"/>
                        <a:ea typeface="HGS創英角ﾎﾟｯﾌﾟ体" panose="040B0A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942773"/>
                  </a:ext>
                </a:extLst>
              </a:tr>
              <a:tr h="4318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宿泊型</a:t>
                      </a:r>
                      <a:endParaRPr lang="ja-JP" sz="18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医療機関　／　宿泊</a:t>
                      </a:r>
                      <a:endParaRPr lang="ja-JP" sz="18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lang="ja-JP" sz="12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泊</a:t>
                      </a:r>
                      <a:r>
                        <a:rPr lang="ja-JP" altLang="en-US" sz="12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lang="en-US" sz="12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2,500</a:t>
                      </a:r>
                      <a:r>
                        <a:rPr lang="ja-JP" sz="12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　</a:t>
                      </a:r>
                      <a:endParaRPr lang="en-US" altLang="ja-JP" sz="1200" dirty="0" smtClean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</a:t>
                      </a:r>
                      <a:r>
                        <a:rPr lang="ja-JP" sz="105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※食事代</a:t>
                      </a:r>
                      <a:r>
                        <a:rPr lang="ja-JP" sz="10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別途</a:t>
                      </a:r>
                      <a:endParaRPr lang="ja-JP" sz="18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extLst>
                  <a:ext uri="{0D108BD9-81ED-4DB2-BD59-A6C34878D82A}">
                    <a16:rowId xmlns:a16="http://schemas.microsoft.com/office/drawing/2014/main" val="4057302788"/>
                  </a:ext>
                </a:extLst>
              </a:tr>
              <a:tr h="4318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通所ロング型</a:t>
                      </a:r>
                      <a:endParaRPr lang="ja-JP" sz="18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医療機関　／　４～５時間程度</a:t>
                      </a:r>
                      <a:endParaRPr lang="ja-JP" sz="18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lang="ja-JP" sz="12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回</a:t>
                      </a:r>
                      <a:r>
                        <a:rPr lang="ja-JP" altLang="en-US" sz="12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lang="en-US" sz="12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1,000</a:t>
                      </a:r>
                      <a:r>
                        <a:rPr lang="ja-JP" sz="12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　</a:t>
                      </a:r>
                      <a:endParaRPr lang="en-US" altLang="ja-JP" sz="1200" dirty="0" smtClean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</a:t>
                      </a:r>
                      <a:r>
                        <a:rPr lang="ja-JP" sz="105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lang="ja-JP" sz="105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食事代別途</a:t>
                      </a:r>
                      <a:endParaRPr lang="ja-JP" sz="18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extLst>
                  <a:ext uri="{0D108BD9-81ED-4DB2-BD59-A6C34878D82A}">
                    <a16:rowId xmlns:a16="http://schemas.microsoft.com/office/drawing/2014/main" val="3057072969"/>
                  </a:ext>
                </a:extLst>
              </a:tr>
              <a:tr h="4318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通所ショート型</a:t>
                      </a:r>
                      <a:endParaRPr lang="ja-JP" sz="180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医療機関または助産院　／　１～２時間程度</a:t>
                      </a:r>
                      <a:endParaRPr lang="ja-JP" sz="18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lang="ja-JP" sz="12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回</a:t>
                      </a:r>
                      <a:r>
                        <a:rPr lang="ja-JP" altLang="en-US" sz="12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lang="en-US" sz="12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600</a:t>
                      </a:r>
                      <a:r>
                        <a:rPr lang="ja-JP" sz="12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endParaRPr lang="ja-JP" sz="18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extLst>
                  <a:ext uri="{0D108BD9-81ED-4DB2-BD59-A6C34878D82A}">
                    <a16:rowId xmlns:a16="http://schemas.microsoft.com/office/drawing/2014/main" val="874776397"/>
                  </a:ext>
                </a:extLst>
              </a:tr>
              <a:tr h="4318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訪問型</a:t>
                      </a:r>
                      <a:endParaRPr lang="ja-JP" sz="18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自宅に助産師が訪問　／　１～２時間程度</a:t>
                      </a:r>
                      <a:endParaRPr lang="ja-JP" sz="18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lang="ja-JP" sz="12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回</a:t>
                      </a:r>
                      <a:r>
                        <a:rPr lang="ja-JP" altLang="en-US" sz="12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lang="en-US" sz="12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600</a:t>
                      </a:r>
                      <a:r>
                        <a:rPr lang="ja-JP" sz="12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endParaRPr lang="ja-JP" sz="18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extLst>
                  <a:ext uri="{0D108BD9-81ED-4DB2-BD59-A6C34878D82A}">
                    <a16:rowId xmlns:a16="http://schemas.microsoft.com/office/drawing/2014/main" val="1561070934"/>
                  </a:ext>
                </a:extLst>
              </a:tr>
            </a:tbl>
          </a:graphicData>
        </a:graphic>
      </p:graphicFrame>
      <p:sp>
        <p:nvSpPr>
          <p:cNvPr id="78" name="角丸四角形 77"/>
          <p:cNvSpPr/>
          <p:nvPr/>
        </p:nvSpPr>
        <p:spPr>
          <a:xfrm>
            <a:off x="1617280" y="6419101"/>
            <a:ext cx="5065287" cy="4035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お子さんが</a:t>
            </a: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歳</a:t>
            </a: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か月までの間、</a:t>
            </a:r>
            <a:r>
              <a:rPr kumimoji="1" lang="ja-JP" altLang="en-US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最大</a:t>
            </a:r>
            <a:r>
              <a:rPr kumimoji="1"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kumimoji="1"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（宿泊型は</a:t>
            </a: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回まで）利用できます。</a:t>
            </a:r>
          </a:p>
        </p:txBody>
      </p:sp>
      <p:sp>
        <p:nvSpPr>
          <p:cNvPr id="79" name="テキスト ボックス 2"/>
          <p:cNvSpPr txBox="1">
            <a:spLocks noChangeArrowheads="1"/>
          </p:cNvSpPr>
          <p:nvPr/>
        </p:nvSpPr>
        <p:spPr bwMode="auto">
          <a:xfrm>
            <a:off x="413256" y="9035247"/>
            <a:ext cx="5976750" cy="473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/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多胎の場合は、お子さんの人数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×5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回が利用できます。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利用される場合は、「産後ケア事業利用証」をお持ちの上、事業者へ直接連絡してください。</a:t>
            </a:r>
          </a:p>
        </p:txBody>
      </p:sp>
      <p:sp>
        <p:nvSpPr>
          <p:cNvPr id="23" name="吹き出し: 円形 3"/>
          <p:cNvSpPr/>
          <p:nvPr/>
        </p:nvSpPr>
        <p:spPr>
          <a:xfrm>
            <a:off x="141129" y="2653900"/>
            <a:ext cx="1367155" cy="742315"/>
          </a:xfrm>
          <a:prstGeom prst="wedgeEllipseCallout">
            <a:avLst>
              <a:gd name="adj1" fmla="val 67647"/>
              <a:gd name="adj2" fmla="val 13998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200"/>
              </a:lnSpc>
            </a:pP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乳腺炎など</a:t>
            </a:r>
            <a:endParaRPr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1200"/>
              </a:lnSpc>
            </a:pP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突然のトラブル</a:t>
            </a:r>
            <a:endParaRPr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1200"/>
              </a:lnSpc>
            </a:pP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どうしよう・・・</a:t>
            </a:r>
          </a:p>
        </p:txBody>
      </p:sp>
      <p:sp>
        <p:nvSpPr>
          <p:cNvPr id="24" name="吹き出し: 円形 3"/>
          <p:cNvSpPr/>
          <p:nvPr/>
        </p:nvSpPr>
        <p:spPr>
          <a:xfrm>
            <a:off x="5053172" y="2631137"/>
            <a:ext cx="1367155" cy="742315"/>
          </a:xfrm>
          <a:prstGeom prst="wedgeEllipseCallout">
            <a:avLst>
              <a:gd name="adj1" fmla="val -90022"/>
              <a:gd name="adj2" fmla="val 9312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ミルクの飲ませ方</a:t>
            </a:r>
            <a:endParaRPr lang="ja-JP" altLang="en-US" sz="12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  <a:p>
            <a:pPr algn="ctr">
              <a:lnSpc>
                <a:spcPts val="1200"/>
              </a:lnSpc>
            </a:pPr>
            <a:r>
              <a:rPr lang="ja-JP" altLang="en-US" sz="90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これ</a:t>
            </a:r>
            <a:endParaRPr lang="ja-JP" altLang="en-US" sz="120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2" name="ホームベース 1"/>
          <p:cNvSpPr/>
          <p:nvPr/>
        </p:nvSpPr>
        <p:spPr>
          <a:xfrm>
            <a:off x="3372843" y="9619455"/>
            <a:ext cx="3360657" cy="286379"/>
          </a:xfrm>
          <a:prstGeom prst="homePlat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利用例については裏をごらんください</a:t>
            </a:r>
          </a:p>
        </p:txBody>
      </p:sp>
      <p:sp>
        <p:nvSpPr>
          <p:cNvPr id="26" name="吹き出し: 円形 3"/>
          <p:cNvSpPr/>
          <p:nvPr/>
        </p:nvSpPr>
        <p:spPr>
          <a:xfrm>
            <a:off x="5262244" y="3482340"/>
            <a:ext cx="1127763" cy="707725"/>
          </a:xfrm>
          <a:prstGeom prst="wedgeEllipseCallout">
            <a:avLst>
              <a:gd name="adj1" fmla="val -77128"/>
              <a:gd name="adj2" fmla="val -35151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うまく卒乳</a:t>
            </a:r>
            <a:endParaRPr lang="en-US" altLang="ja-JP" sz="900" dirty="0">
              <a:latin typeface="Century" panose="02040604050505020304" pitchFamily="18" charset="0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できるか不安</a:t>
            </a:r>
            <a:endParaRPr lang="ja-JP" altLang="en-US" sz="12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35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18" t="17589" r="26254" b="308"/>
          <a:stretch/>
        </p:blipFill>
        <p:spPr>
          <a:xfrm>
            <a:off x="6013451" y="1073451"/>
            <a:ext cx="717866" cy="911537"/>
          </a:xfrm>
          <a:prstGeom prst="rect">
            <a:avLst/>
          </a:prstGeom>
        </p:spPr>
      </p:pic>
      <p:sp>
        <p:nvSpPr>
          <p:cNvPr id="10" name="テキスト ボックス 2"/>
          <p:cNvSpPr txBox="1">
            <a:spLocks noChangeArrowheads="1"/>
          </p:cNvSpPr>
          <p:nvPr/>
        </p:nvSpPr>
        <p:spPr bwMode="auto">
          <a:xfrm>
            <a:off x="593576" y="229810"/>
            <a:ext cx="3002429" cy="363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ja-JP" altLang="en-US" sz="1200" dirty="0">
                <a:solidFill>
                  <a:schemeClr val="accent2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主な産後ケアの内容・利用の流れ（例）</a:t>
            </a:r>
            <a:endParaRPr lang="ja-JP" altLang="ja-JP" sz="1200" dirty="0">
              <a:solidFill>
                <a:schemeClr val="accent2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1" name="テキスト ボックス 2"/>
          <p:cNvSpPr txBox="1">
            <a:spLocks noChangeArrowheads="1"/>
          </p:cNvSpPr>
          <p:nvPr/>
        </p:nvSpPr>
        <p:spPr bwMode="auto">
          <a:xfrm>
            <a:off x="627662" y="3552350"/>
            <a:ext cx="1629763" cy="292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ja-JP" altLang="en-US" sz="1200" dirty="0">
                <a:solidFill>
                  <a:schemeClr val="accent2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利用できる事業者</a:t>
            </a:r>
            <a:endParaRPr lang="ja-JP" altLang="ja-JP" sz="1200" dirty="0">
              <a:solidFill>
                <a:schemeClr val="accent2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077" y="3571839"/>
            <a:ext cx="225265" cy="250145"/>
          </a:xfrm>
          <a:prstGeom prst="rect">
            <a:avLst/>
          </a:prstGeom>
        </p:spPr>
      </p:pic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761033"/>
              </p:ext>
            </p:extLst>
          </p:nvPr>
        </p:nvGraphicFramePr>
        <p:xfrm>
          <a:off x="475264" y="3891315"/>
          <a:ext cx="5971495" cy="538059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601187">
                  <a:extLst>
                    <a:ext uri="{9D8B030D-6E8A-4147-A177-3AD203B41FA5}">
                      <a16:colId xmlns:a16="http://schemas.microsoft.com/office/drawing/2014/main" val="284865226"/>
                    </a:ext>
                  </a:extLst>
                </a:gridCol>
                <a:gridCol w="2857500">
                  <a:extLst>
                    <a:ext uri="{9D8B030D-6E8A-4147-A177-3AD203B41FA5}">
                      <a16:colId xmlns:a16="http://schemas.microsoft.com/office/drawing/2014/main" val="2013077894"/>
                    </a:ext>
                  </a:extLst>
                </a:gridCol>
                <a:gridCol w="378202">
                  <a:extLst>
                    <a:ext uri="{9D8B030D-6E8A-4147-A177-3AD203B41FA5}">
                      <a16:colId xmlns:a16="http://schemas.microsoft.com/office/drawing/2014/main" val="1784720036"/>
                    </a:ext>
                  </a:extLst>
                </a:gridCol>
                <a:gridCol w="378202">
                  <a:extLst>
                    <a:ext uri="{9D8B030D-6E8A-4147-A177-3AD203B41FA5}">
                      <a16:colId xmlns:a16="http://schemas.microsoft.com/office/drawing/2014/main" val="816040830"/>
                    </a:ext>
                  </a:extLst>
                </a:gridCol>
                <a:gridCol w="378202">
                  <a:extLst>
                    <a:ext uri="{9D8B030D-6E8A-4147-A177-3AD203B41FA5}">
                      <a16:colId xmlns:a16="http://schemas.microsoft.com/office/drawing/2014/main" val="37841130"/>
                    </a:ext>
                  </a:extLst>
                </a:gridCol>
                <a:gridCol w="378202">
                  <a:extLst>
                    <a:ext uri="{9D8B030D-6E8A-4147-A177-3AD203B41FA5}">
                      <a16:colId xmlns:a16="http://schemas.microsoft.com/office/drawing/2014/main" val="3397384853"/>
                    </a:ext>
                  </a:extLst>
                </a:gridCol>
              </a:tblGrid>
              <a:tr h="6100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b="0" dirty="0" smtClean="0">
                          <a:solidFill>
                            <a:schemeClr val="bg1"/>
                          </a:solidFill>
                          <a:effectLst/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  <a:cs typeface="+mn-cs"/>
                        </a:rPr>
                        <a:t>事業所名</a:t>
                      </a:r>
                      <a:endParaRPr lang="ja-JP" sz="1200" b="0" dirty="0">
                        <a:solidFill>
                          <a:schemeClr val="bg1"/>
                        </a:solidFill>
                        <a:effectLst/>
                        <a:latin typeface="HGS創英角ﾎﾟｯﾌﾟ体" panose="040B0A00000000000000" pitchFamily="50" charset="-128"/>
                        <a:ea typeface="HGS創英角ﾎﾟｯﾌﾟ体" panose="040B0A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b="0" dirty="0" smtClean="0">
                          <a:solidFill>
                            <a:schemeClr val="bg1"/>
                          </a:solidFill>
                          <a:effectLst/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  <a:cs typeface="+mn-cs"/>
                        </a:rPr>
                        <a:t>住所・電話・利用日時など</a:t>
                      </a:r>
                      <a:endParaRPr lang="ja-JP" sz="1200" b="0" dirty="0">
                        <a:solidFill>
                          <a:schemeClr val="bg1"/>
                        </a:solidFill>
                        <a:effectLst/>
                        <a:latin typeface="HGS創英角ﾎﾟｯﾌﾟ体" panose="040B0A00000000000000" pitchFamily="50" charset="-128"/>
                        <a:ea typeface="HGS創英角ﾎﾟｯﾌﾟ体" panose="040B0A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000" b="0" dirty="0" smtClean="0">
                          <a:solidFill>
                            <a:schemeClr val="bg1"/>
                          </a:solidFill>
                          <a:effectLst/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  <a:cs typeface="Times New Roman" panose="02020603050405020304" pitchFamily="18" charset="0"/>
                        </a:rPr>
                        <a:t>訪問</a:t>
                      </a:r>
                      <a:endParaRPr lang="ja-JP" sz="1000" b="0" dirty="0">
                        <a:solidFill>
                          <a:schemeClr val="bg1"/>
                        </a:solidFill>
                        <a:effectLst/>
                        <a:latin typeface="HGS創英角ﾎﾟｯﾌﾟ体" panose="040B0A00000000000000" pitchFamily="50" charset="-128"/>
                        <a:ea typeface="HGS創英角ﾎﾟｯﾌﾟ体" panose="040B0A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vert="eaVert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000" b="0" dirty="0" smtClean="0">
                          <a:solidFill>
                            <a:schemeClr val="bg1"/>
                          </a:solidFill>
                          <a:effectLst/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  <a:cs typeface="Times New Roman" panose="02020603050405020304" pitchFamily="18" charset="0"/>
                        </a:rPr>
                        <a:t>ショート</a:t>
                      </a:r>
                      <a:endParaRPr lang="ja-JP" sz="1000" b="0" dirty="0">
                        <a:solidFill>
                          <a:schemeClr val="bg1"/>
                        </a:solidFill>
                        <a:effectLst/>
                        <a:latin typeface="HGS創英角ﾎﾟｯﾌﾟ体" panose="040B0A00000000000000" pitchFamily="50" charset="-128"/>
                        <a:ea typeface="HGS創英角ﾎﾟｯﾌﾟ体" panose="040B0A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vert="eaVert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000" b="0" dirty="0" smtClean="0">
                          <a:solidFill>
                            <a:schemeClr val="bg1"/>
                          </a:solidFill>
                          <a:effectLst/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  <a:cs typeface="Times New Roman" panose="02020603050405020304" pitchFamily="18" charset="0"/>
                        </a:rPr>
                        <a:t>ロング</a:t>
                      </a:r>
                      <a:endParaRPr lang="ja-JP" sz="1000" b="0" dirty="0">
                        <a:solidFill>
                          <a:schemeClr val="bg1"/>
                        </a:solidFill>
                        <a:effectLst/>
                        <a:latin typeface="HGS創英角ﾎﾟｯﾌﾟ体" panose="040B0A00000000000000" pitchFamily="50" charset="-128"/>
                        <a:ea typeface="HGS創英角ﾎﾟｯﾌﾟ体" panose="040B0A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vert="eaVert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000" b="0" dirty="0" smtClean="0">
                          <a:solidFill>
                            <a:schemeClr val="bg1"/>
                          </a:solidFill>
                          <a:effectLst/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  <a:cs typeface="Times New Roman" panose="02020603050405020304" pitchFamily="18" charset="0"/>
                        </a:rPr>
                        <a:t>宿泊</a:t>
                      </a:r>
                      <a:endParaRPr lang="ja-JP" sz="1000" b="0" dirty="0">
                        <a:solidFill>
                          <a:schemeClr val="bg1"/>
                        </a:solidFill>
                        <a:effectLst/>
                        <a:latin typeface="HGS創英角ﾎﾟｯﾌﾟ体" panose="040B0A00000000000000" pitchFamily="50" charset="-128"/>
                        <a:ea typeface="HGS創英角ﾎﾟｯﾌﾟ体" panose="040B0A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vert="eaVert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942773"/>
                  </a:ext>
                </a:extLst>
              </a:tr>
              <a:tr h="6332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出張おっぱいマッサージまつざき助産院</a:t>
                      </a:r>
                      <a:endParaRPr lang="ja-JP" sz="105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電話　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080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1890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6285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日時　月～金</a:t>
                      </a:r>
                      <a:endParaRPr lang="en-US" altLang="ja-JP" sz="1100" dirty="0" smtClean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　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休日・時間外は要相談</a:t>
                      </a: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●</a:t>
                      </a: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extLst>
                  <a:ext uri="{0D108BD9-81ED-4DB2-BD59-A6C34878D82A}">
                    <a16:rowId xmlns:a16="http://schemas.microsoft.com/office/drawing/2014/main" val="4057302788"/>
                  </a:ext>
                </a:extLst>
              </a:tr>
              <a:tr h="6422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おぎた助産院</a:t>
                      </a:r>
                      <a:endParaRPr lang="ja-JP" sz="105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住所　北見市緑ヶ丘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丁目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電話　（０１５７）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22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7239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日時　火・木　午前中のみ</a:t>
                      </a: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●</a:t>
                      </a: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extLst>
                  <a:ext uri="{0D108BD9-81ED-4DB2-BD59-A6C34878D82A}">
                    <a16:rowId xmlns:a16="http://schemas.microsoft.com/office/drawing/2014/main" val="3057072969"/>
                  </a:ext>
                </a:extLst>
              </a:tr>
              <a:tr h="7778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母乳育児相談室</a:t>
                      </a:r>
                      <a:endParaRPr lang="en-US" altLang="ja-JP" sz="1050" dirty="0" smtClean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ゆりかご</a:t>
                      </a:r>
                      <a:endParaRPr lang="ja-JP" sz="105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住所　北見市美山町南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丁目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83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電話　（０１５７）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26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5313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日時　月～土　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9:00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17:30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　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休日・時間外は要相談</a:t>
                      </a: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●</a:t>
                      </a: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extLst>
                  <a:ext uri="{0D108BD9-81ED-4DB2-BD59-A6C34878D82A}">
                    <a16:rowId xmlns:a16="http://schemas.microsoft.com/office/drawing/2014/main" val="874776397"/>
                  </a:ext>
                </a:extLst>
              </a:tr>
              <a:tr h="9439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かみかわ助産院</a:t>
                      </a:r>
                      <a:endParaRPr lang="ja-JP" sz="105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住所　北見市中央三輪６－４３４－２２</a:t>
                      </a:r>
                      <a:endParaRPr lang="en-US" altLang="ja-JP" sz="1100" dirty="0" smtClean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電話　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090-1642-1801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日時　月・火・金・土・日・祝　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時</a:t>
                      </a:r>
                      <a:endParaRPr lang="en-US" altLang="ja-JP" sz="1100" dirty="0" smtClean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　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予約制。電話・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LINE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等での予約。</a:t>
                      </a:r>
                      <a:endParaRPr lang="en-US" altLang="ja-JP" sz="1100" dirty="0" smtClean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　詳しくはホームページをご覧ください。</a:t>
                      </a:r>
                      <a:endParaRPr lang="ja-JP" altLang="ja-JP" sz="1100" dirty="0" smtClean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●</a:t>
                      </a: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extLst>
                  <a:ext uri="{0D108BD9-81ED-4DB2-BD59-A6C34878D82A}">
                    <a16:rowId xmlns:a16="http://schemas.microsoft.com/office/drawing/2014/main" val="2299139288"/>
                  </a:ext>
                </a:extLst>
              </a:tr>
              <a:tr h="7960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北見赤十字病院</a:t>
                      </a:r>
                      <a:endParaRPr lang="en-US" altLang="ja-JP" sz="1050" dirty="0" smtClean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（産婦人科外来）</a:t>
                      </a:r>
                      <a:endParaRPr lang="ja-JP" sz="105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住所　北見市北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条東</a:t>
                      </a:r>
                      <a:endParaRPr lang="en-US" altLang="ja-JP" sz="1100" dirty="0" smtClean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電話　（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0157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24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3115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（代表）</a:t>
                      </a:r>
                      <a:endParaRPr lang="en-US" altLang="ja-JP" sz="1100" dirty="0" smtClean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　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電話受付時間 ： 平日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時</a:t>
                      </a:r>
                      <a:endParaRPr lang="en-US" altLang="ja-JP" sz="1100" dirty="0" smtClean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日時　月・水・金　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14:00/14:30/15:00</a:t>
                      </a: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●</a:t>
                      </a: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extLst>
                  <a:ext uri="{0D108BD9-81ED-4DB2-BD59-A6C34878D82A}">
                    <a16:rowId xmlns:a16="http://schemas.microsoft.com/office/drawing/2014/main" val="1561070934"/>
                  </a:ext>
                </a:extLst>
              </a:tr>
              <a:tr h="9773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中村記念愛成病院</a:t>
                      </a:r>
                      <a:endParaRPr lang="ja-JP" sz="105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住所　北見市高栄東町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丁目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番地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号</a:t>
                      </a:r>
                      <a:endParaRPr lang="en-US" altLang="ja-JP" sz="1100" dirty="0" smtClean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電話　（０１５７）２４－８１３１（代表）</a:t>
                      </a:r>
                      <a:endParaRPr lang="en-US" altLang="ja-JP" sz="1100" dirty="0" smtClean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　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電話受付時間：平日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時</a:t>
                      </a:r>
                      <a:endParaRPr lang="en-US" altLang="ja-JP" sz="1100" dirty="0" smtClean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日時　曜日・時間は要相談</a:t>
                      </a:r>
                      <a:endParaRPr lang="en-US" altLang="ja-JP" sz="1100" dirty="0" smtClean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　　　　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宿泊型の利用は生後</a:t>
                      </a:r>
                      <a:r>
                        <a:rPr lang="en-US" altLang="ja-JP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か月頃まで</a:t>
                      </a:r>
                      <a:endParaRPr lang="en-US" altLang="ja-JP" sz="1100" dirty="0" smtClean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●</a:t>
                      </a: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●</a:t>
                      </a: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dirty="0" smtClean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●</a:t>
                      </a:r>
                      <a:endParaRPr 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392" marR="66392" marT="0" marB="0" anchor="ctr"/>
                </a:tc>
                <a:extLst>
                  <a:ext uri="{0D108BD9-81ED-4DB2-BD59-A6C34878D82A}">
                    <a16:rowId xmlns:a16="http://schemas.microsoft.com/office/drawing/2014/main" val="4112818182"/>
                  </a:ext>
                </a:extLst>
              </a:tr>
            </a:tbl>
          </a:graphicData>
        </a:graphic>
      </p:graphicFrame>
      <p:sp>
        <p:nvSpPr>
          <p:cNvPr id="14" name="テキスト ボックス 2"/>
          <p:cNvSpPr txBox="1">
            <a:spLocks noChangeArrowheads="1"/>
          </p:cNvSpPr>
          <p:nvPr/>
        </p:nvSpPr>
        <p:spPr bwMode="auto">
          <a:xfrm>
            <a:off x="596903" y="863521"/>
            <a:ext cx="94297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/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予約した時間</a:t>
            </a:r>
            <a:endParaRPr lang="ja-JP" altLang="en-US" sz="12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15" name="テキスト ボックス 2"/>
          <p:cNvSpPr txBox="1">
            <a:spLocks noChangeArrowheads="1"/>
          </p:cNvSpPr>
          <p:nvPr/>
        </p:nvSpPr>
        <p:spPr bwMode="auto">
          <a:xfrm>
            <a:off x="4693604" y="847667"/>
            <a:ext cx="116840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１時間程度</a:t>
            </a:r>
            <a:endParaRPr lang="ja-JP" altLang="en-US" sz="11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16" name="テキスト ボックス 2"/>
          <p:cNvSpPr txBox="1">
            <a:spLocks noChangeArrowheads="1"/>
          </p:cNvSpPr>
          <p:nvPr/>
        </p:nvSpPr>
        <p:spPr bwMode="auto">
          <a:xfrm>
            <a:off x="593726" y="1801963"/>
            <a:ext cx="65976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１１：００</a:t>
            </a:r>
            <a:endParaRPr lang="ja-JP" altLang="en-US" sz="11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17" name="テキスト ボックス 2"/>
          <p:cNvSpPr txBox="1">
            <a:spLocks noChangeArrowheads="1"/>
          </p:cNvSpPr>
          <p:nvPr/>
        </p:nvSpPr>
        <p:spPr bwMode="auto">
          <a:xfrm>
            <a:off x="1962786" y="1801963"/>
            <a:ext cx="65976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１２：００</a:t>
            </a:r>
            <a:endParaRPr lang="ja-JP" altLang="en-US" sz="11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18" name="テキスト ボックス 2"/>
          <p:cNvSpPr txBox="1">
            <a:spLocks noChangeArrowheads="1"/>
          </p:cNvSpPr>
          <p:nvPr/>
        </p:nvSpPr>
        <p:spPr bwMode="auto">
          <a:xfrm>
            <a:off x="3314701" y="1805138"/>
            <a:ext cx="65976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１３：３０</a:t>
            </a:r>
            <a:endParaRPr lang="ja-JP" altLang="en-US" sz="11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19" name="テキスト ボックス 2"/>
          <p:cNvSpPr txBox="1">
            <a:spLocks noChangeArrowheads="1"/>
          </p:cNvSpPr>
          <p:nvPr/>
        </p:nvSpPr>
        <p:spPr bwMode="auto">
          <a:xfrm>
            <a:off x="4664076" y="1801963"/>
            <a:ext cx="65976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１５：００</a:t>
            </a:r>
            <a:endParaRPr lang="ja-JP" altLang="en-US" sz="11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20" name="テキスト ボックス 2"/>
          <p:cNvSpPr txBox="1">
            <a:spLocks noChangeArrowheads="1"/>
          </p:cNvSpPr>
          <p:nvPr/>
        </p:nvSpPr>
        <p:spPr bwMode="auto">
          <a:xfrm>
            <a:off x="589282" y="2721135"/>
            <a:ext cx="65976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１１：００</a:t>
            </a:r>
            <a:endParaRPr lang="ja-JP" altLang="en-US" sz="11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21" name="テキスト ボックス 2"/>
          <p:cNvSpPr txBox="1">
            <a:spLocks noChangeArrowheads="1"/>
          </p:cNvSpPr>
          <p:nvPr/>
        </p:nvSpPr>
        <p:spPr bwMode="auto">
          <a:xfrm>
            <a:off x="1398907" y="2729390"/>
            <a:ext cx="65976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１２：００</a:t>
            </a:r>
            <a:endParaRPr lang="ja-JP" altLang="en-US" sz="11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22" name="テキスト ボックス 2"/>
          <p:cNvSpPr txBox="1">
            <a:spLocks noChangeArrowheads="1"/>
          </p:cNvSpPr>
          <p:nvPr/>
        </p:nvSpPr>
        <p:spPr bwMode="auto">
          <a:xfrm>
            <a:off x="2142492" y="2724310"/>
            <a:ext cx="65976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１３：３０</a:t>
            </a:r>
            <a:endParaRPr lang="ja-JP" altLang="en-US" sz="11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23" name="テキスト ボックス 2"/>
          <p:cNvSpPr txBox="1">
            <a:spLocks noChangeArrowheads="1"/>
          </p:cNvSpPr>
          <p:nvPr/>
        </p:nvSpPr>
        <p:spPr bwMode="auto">
          <a:xfrm>
            <a:off x="3596006" y="2724310"/>
            <a:ext cx="65976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１８：００</a:t>
            </a:r>
            <a:endParaRPr lang="ja-JP" altLang="en-US" sz="11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24" name="テキスト ボックス 2"/>
          <p:cNvSpPr txBox="1">
            <a:spLocks noChangeArrowheads="1"/>
          </p:cNvSpPr>
          <p:nvPr/>
        </p:nvSpPr>
        <p:spPr bwMode="auto">
          <a:xfrm>
            <a:off x="4382772" y="2728755"/>
            <a:ext cx="65976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90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２０：００</a:t>
            </a:r>
            <a:endParaRPr lang="ja-JP" altLang="en-US" sz="110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25" name="テキスト ボックス 2"/>
          <p:cNvSpPr txBox="1">
            <a:spLocks noChangeArrowheads="1"/>
          </p:cNvSpPr>
          <p:nvPr/>
        </p:nvSpPr>
        <p:spPr bwMode="auto">
          <a:xfrm>
            <a:off x="5111117" y="2727985"/>
            <a:ext cx="65976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翌７：００</a:t>
            </a:r>
            <a:endParaRPr lang="ja-JP" altLang="en-US" sz="11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26" name="テキスト ボックス 2"/>
          <p:cNvSpPr txBox="1">
            <a:spLocks noChangeArrowheads="1"/>
          </p:cNvSpPr>
          <p:nvPr/>
        </p:nvSpPr>
        <p:spPr bwMode="auto">
          <a:xfrm>
            <a:off x="5739926" y="2723089"/>
            <a:ext cx="65976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90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１０：００</a:t>
            </a:r>
            <a:endParaRPr lang="ja-JP" altLang="en-US" sz="110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27" name="テキスト ボックス 2"/>
          <p:cNvSpPr txBox="1">
            <a:spLocks noChangeArrowheads="1"/>
          </p:cNvSpPr>
          <p:nvPr/>
        </p:nvSpPr>
        <p:spPr bwMode="auto">
          <a:xfrm>
            <a:off x="692785" y="1105576"/>
            <a:ext cx="1564639" cy="382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来院または訪問</a:t>
            </a:r>
            <a:endParaRPr lang="ja-JP" altLang="en-US" sz="14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授乳間隔、ミルク量などの確認</a:t>
            </a:r>
            <a:endParaRPr lang="ja-JP" altLang="en-US" sz="14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28" name="テキスト ボックス 2"/>
          <p:cNvSpPr txBox="1">
            <a:spLocks noChangeArrowheads="1"/>
          </p:cNvSpPr>
          <p:nvPr/>
        </p:nvSpPr>
        <p:spPr bwMode="auto">
          <a:xfrm>
            <a:off x="428309" y="616900"/>
            <a:ext cx="2343148" cy="220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ja-JP" altLang="ja-JP" sz="1100" dirty="0">
                <a:solidFill>
                  <a:schemeClr val="accent2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《訪問型・通所ショート型の例》</a:t>
            </a:r>
          </a:p>
        </p:txBody>
      </p:sp>
      <p:sp>
        <p:nvSpPr>
          <p:cNvPr id="29" name="テキスト ボックス 2"/>
          <p:cNvSpPr txBox="1">
            <a:spLocks noChangeArrowheads="1"/>
          </p:cNvSpPr>
          <p:nvPr/>
        </p:nvSpPr>
        <p:spPr bwMode="auto">
          <a:xfrm>
            <a:off x="418466" y="1555412"/>
            <a:ext cx="2343148" cy="220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ja-JP" altLang="ja-JP" sz="1100" dirty="0">
                <a:solidFill>
                  <a:schemeClr val="accent2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《</a:t>
            </a:r>
            <a:r>
              <a:rPr lang="ja-JP" altLang="en-US" sz="1100" dirty="0">
                <a:solidFill>
                  <a:schemeClr val="accent2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通所ロング</a:t>
            </a:r>
            <a:r>
              <a:rPr lang="ja-JP" altLang="ja-JP" sz="1100" dirty="0">
                <a:solidFill>
                  <a:schemeClr val="accent2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型の例》</a:t>
            </a:r>
          </a:p>
        </p:txBody>
      </p:sp>
      <p:sp>
        <p:nvSpPr>
          <p:cNvPr id="30" name="テキスト ボックス 2"/>
          <p:cNvSpPr txBox="1">
            <a:spLocks noChangeArrowheads="1"/>
          </p:cNvSpPr>
          <p:nvPr/>
        </p:nvSpPr>
        <p:spPr bwMode="auto">
          <a:xfrm>
            <a:off x="429580" y="2488115"/>
            <a:ext cx="2343148" cy="220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n-US" altLang="ja-JP" sz="1100" dirty="0">
                <a:solidFill>
                  <a:schemeClr val="accent2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《</a:t>
            </a:r>
            <a:r>
              <a:rPr lang="ja-JP" altLang="en-US" sz="1100" dirty="0">
                <a:solidFill>
                  <a:schemeClr val="accent2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宿泊</a:t>
            </a:r>
            <a:r>
              <a:rPr lang="ja-JP" altLang="ja-JP" sz="1100" dirty="0">
                <a:solidFill>
                  <a:schemeClr val="accent2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型の例》</a:t>
            </a:r>
          </a:p>
        </p:txBody>
      </p:sp>
      <p:cxnSp>
        <p:nvCxnSpPr>
          <p:cNvPr id="31" name="直線コネクタ 30"/>
          <p:cNvCxnSpPr/>
          <p:nvPr/>
        </p:nvCxnSpPr>
        <p:spPr>
          <a:xfrm>
            <a:off x="629285" y="1064327"/>
            <a:ext cx="5618480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655956" y="2004127"/>
            <a:ext cx="5618480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2"/>
          <p:cNvSpPr txBox="1">
            <a:spLocks noChangeArrowheads="1"/>
          </p:cNvSpPr>
          <p:nvPr/>
        </p:nvSpPr>
        <p:spPr bwMode="auto">
          <a:xfrm>
            <a:off x="710565" y="2044976"/>
            <a:ext cx="123317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来院、オリエンテーション</a:t>
            </a:r>
            <a:endParaRPr lang="ja-JP" altLang="en-US" sz="14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赤ちゃんの体重測定</a:t>
            </a:r>
            <a:endParaRPr lang="ja-JP" altLang="en-US" sz="14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34" name="テキスト ボックス 2"/>
          <p:cNvSpPr txBox="1">
            <a:spLocks noChangeArrowheads="1"/>
          </p:cNvSpPr>
          <p:nvPr/>
        </p:nvSpPr>
        <p:spPr bwMode="auto">
          <a:xfrm>
            <a:off x="2069782" y="2059098"/>
            <a:ext cx="1018224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昼食（病院でランチ）</a:t>
            </a:r>
            <a:endParaRPr lang="ja-JP" altLang="en-US" sz="14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授乳指導等</a:t>
            </a:r>
            <a:endParaRPr lang="ja-JP" altLang="en-US" sz="14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35" name="テキスト ボックス 2"/>
          <p:cNvSpPr txBox="1">
            <a:spLocks noChangeArrowheads="1"/>
          </p:cNvSpPr>
          <p:nvPr/>
        </p:nvSpPr>
        <p:spPr bwMode="auto">
          <a:xfrm>
            <a:off x="3416776" y="2059098"/>
            <a:ext cx="1018224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育児相談</a:t>
            </a:r>
            <a:endParaRPr lang="ja-JP" altLang="en-US" sz="14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授乳指導等</a:t>
            </a:r>
            <a:endParaRPr lang="ja-JP" altLang="en-US" sz="14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36" name="テキスト ボックス 2"/>
          <p:cNvSpPr txBox="1">
            <a:spLocks noChangeArrowheads="1"/>
          </p:cNvSpPr>
          <p:nvPr/>
        </p:nvSpPr>
        <p:spPr bwMode="auto">
          <a:xfrm>
            <a:off x="4789486" y="2059098"/>
            <a:ext cx="1018224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利用料の支払い後帰宅</a:t>
            </a:r>
            <a:endParaRPr lang="ja-JP" altLang="en-US" sz="14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cxnSp>
        <p:nvCxnSpPr>
          <p:cNvPr id="37" name="直線コネクタ 36"/>
          <p:cNvCxnSpPr/>
          <p:nvPr/>
        </p:nvCxnSpPr>
        <p:spPr>
          <a:xfrm>
            <a:off x="702628" y="2911179"/>
            <a:ext cx="5618480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2"/>
          <p:cNvSpPr txBox="1">
            <a:spLocks noChangeArrowheads="1"/>
          </p:cNvSpPr>
          <p:nvPr/>
        </p:nvSpPr>
        <p:spPr bwMode="auto">
          <a:xfrm>
            <a:off x="2383790" y="1102490"/>
            <a:ext cx="2280285" cy="471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育児相談（泣いたときの対応方法など）</a:t>
            </a:r>
            <a:endParaRPr lang="ja-JP" altLang="en-US" sz="14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授乳の仕方、抱き方、セルフケアの方法など</a:t>
            </a:r>
            <a:endParaRPr lang="en-US" altLang="ja-JP" sz="900" dirty="0">
              <a:latin typeface="Century" panose="02040604050505020304" pitchFamily="18" charset="0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ママの体調確認</a:t>
            </a:r>
            <a:endParaRPr lang="ja-JP" altLang="en-US" sz="14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39" name="テキスト ボックス 2"/>
          <p:cNvSpPr txBox="1">
            <a:spLocks noChangeArrowheads="1"/>
          </p:cNvSpPr>
          <p:nvPr/>
        </p:nvSpPr>
        <p:spPr bwMode="auto">
          <a:xfrm>
            <a:off x="4814728" y="1117726"/>
            <a:ext cx="1205072" cy="353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利用料の支払い、終了</a:t>
            </a:r>
            <a:endParaRPr lang="ja-JP" altLang="en-US" sz="14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40" name="テキスト ボックス 2"/>
          <p:cNvSpPr txBox="1">
            <a:spLocks noChangeArrowheads="1"/>
          </p:cNvSpPr>
          <p:nvPr/>
        </p:nvSpPr>
        <p:spPr bwMode="auto">
          <a:xfrm>
            <a:off x="692786" y="2958081"/>
            <a:ext cx="67881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来院</a:t>
            </a:r>
            <a:endParaRPr lang="ja-JP" altLang="en-US" sz="14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赤ちゃんの</a:t>
            </a:r>
            <a:endParaRPr lang="en-US" altLang="ja-JP" sz="900" dirty="0">
              <a:latin typeface="Century" panose="02040604050505020304" pitchFamily="18" charset="0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体重測定</a:t>
            </a:r>
            <a:endParaRPr lang="ja-JP" altLang="en-US" sz="14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41" name="テキスト ボックス 2"/>
          <p:cNvSpPr txBox="1">
            <a:spLocks noChangeArrowheads="1"/>
          </p:cNvSpPr>
          <p:nvPr/>
        </p:nvSpPr>
        <p:spPr bwMode="auto">
          <a:xfrm>
            <a:off x="1498916" y="2976300"/>
            <a:ext cx="1018224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昼食</a:t>
            </a:r>
            <a:endParaRPr lang="ja-JP" altLang="en-US" sz="14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授乳指導等</a:t>
            </a:r>
            <a:endParaRPr lang="ja-JP" altLang="en-US" sz="14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42" name="テキスト ボックス 2"/>
          <p:cNvSpPr txBox="1">
            <a:spLocks noChangeArrowheads="1"/>
          </p:cNvSpPr>
          <p:nvPr/>
        </p:nvSpPr>
        <p:spPr bwMode="auto">
          <a:xfrm>
            <a:off x="2239804" y="2972774"/>
            <a:ext cx="562452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育児相談</a:t>
            </a:r>
            <a:endParaRPr lang="ja-JP" altLang="en-US" sz="14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授乳指導</a:t>
            </a:r>
            <a:endParaRPr lang="ja-JP" altLang="en-US" sz="14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43" name="テキスト ボックス 2"/>
          <p:cNvSpPr txBox="1">
            <a:spLocks noChangeArrowheads="1"/>
          </p:cNvSpPr>
          <p:nvPr/>
        </p:nvSpPr>
        <p:spPr bwMode="auto">
          <a:xfrm>
            <a:off x="2891157" y="2724310"/>
            <a:ext cx="65976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１６：００</a:t>
            </a:r>
            <a:endParaRPr lang="ja-JP" altLang="en-US" sz="11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44" name="テキスト ボックス 2"/>
          <p:cNvSpPr txBox="1">
            <a:spLocks noChangeArrowheads="1"/>
          </p:cNvSpPr>
          <p:nvPr/>
        </p:nvSpPr>
        <p:spPr bwMode="auto">
          <a:xfrm>
            <a:off x="3006487" y="2972774"/>
            <a:ext cx="562452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乳房ケア</a:t>
            </a:r>
            <a:endParaRPr lang="ja-JP" altLang="en-US" sz="14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ママの体調</a:t>
            </a:r>
            <a:endParaRPr lang="en-US" altLang="ja-JP" sz="900" dirty="0">
              <a:latin typeface="Century" panose="02040604050505020304" pitchFamily="18" charset="0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確認</a:t>
            </a:r>
            <a:endParaRPr lang="ja-JP" altLang="en-US" sz="14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45" name="テキスト ボックス 2"/>
          <p:cNvSpPr txBox="1">
            <a:spLocks noChangeArrowheads="1"/>
          </p:cNvSpPr>
          <p:nvPr/>
        </p:nvSpPr>
        <p:spPr bwMode="auto">
          <a:xfrm>
            <a:off x="3709194" y="2953724"/>
            <a:ext cx="562452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夕食、入浴</a:t>
            </a:r>
            <a:endParaRPr lang="ja-JP" altLang="en-US" sz="14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沐浴の練習</a:t>
            </a:r>
            <a:endParaRPr lang="en-US" altLang="ja-JP" sz="900" dirty="0">
              <a:latin typeface="Century" panose="02040604050505020304" pitchFamily="18" charset="0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46" name="テキスト ボックス 2"/>
          <p:cNvSpPr txBox="1">
            <a:spLocks noChangeArrowheads="1"/>
          </p:cNvSpPr>
          <p:nvPr/>
        </p:nvSpPr>
        <p:spPr bwMode="auto">
          <a:xfrm>
            <a:off x="4454129" y="2964700"/>
            <a:ext cx="562452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育児相談</a:t>
            </a:r>
            <a:endParaRPr lang="en-US" altLang="ja-JP" sz="900" dirty="0">
              <a:latin typeface="Century" panose="02040604050505020304" pitchFamily="18" charset="0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授乳指導</a:t>
            </a:r>
            <a:endParaRPr lang="ja-JP" altLang="en-US" sz="1400" dirty="0">
              <a:latin typeface="Century" panose="02040604050505020304" pitchFamily="18" charset="0"/>
              <a:ea typeface="Mincho"/>
              <a:cs typeface="Times New Roman" panose="02020603050405020304" pitchFamily="18" charset="0"/>
            </a:endParaRPr>
          </a:p>
        </p:txBody>
      </p:sp>
      <p:sp>
        <p:nvSpPr>
          <p:cNvPr id="47" name="テキスト ボックス 2"/>
          <p:cNvSpPr txBox="1">
            <a:spLocks noChangeArrowheads="1"/>
          </p:cNvSpPr>
          <p:nvPr/>
        </p:nvSpPr>
        <p:spPr bwMode="auto">
          <a:xfrm>
            <a:off x="5178584" y="2965154"/>
            <a:ext cx="562452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朝食</a:t>
            </a:r>
            <a:endParaRPr lang="en-US" altLang="ja-JP" sz="900" dirty="0">
              <a:latin typeface="Century" panose="02040604050505020304" pitchFamily="18" charset="0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48" name="テキスト ボックス 2"/>
          <p:cNvSpPr txBox="1">
            <a:spLocks noChangeArrowheads="1"/>
          </p:cNvSpPr>
          <p:nvPr/>
        </p:nvSpPr>
        <p:spPr bwMode="auto">
          <a:xfrm>
            <a:off x="5883593" y="2944902"/>
            <a:ext cx="77216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利用料の</a:t>
            </a:r>
            <a:endParaRPr lang="en-US" altLang="ja-JP" sz="900" dirty="0">
              <a:latin typeface="Century" panose="02040604050505020304" pitchFamily="18" charset="0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</a:pPr>
            <a:r>
              <a:rPr lang="ja-JP" altLang="en-US" sz="9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支払い後帰宅</a:t>
            </a:r>
            <a:endParaRPr lang="en-US" altLang="ja-JP" sz="900" dirty="0">
              <a:latin typeface="Century" panose="02040604050505020304" pitchFamily="18" charset="0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49" name="図 48"/>
          <p:cNvPicPr/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" r="9630" b="8694"/>
          <a:stretch/>
        </p:blipFill>
        <p:spPr bwMode="auto">
          <a:xfrm>
            <a:off x="392589" y="9452619"/>
            <a:ext cx="6048375" cy="666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0" name="テキスト ボックス 49"/>
          <p:cNvSpPr txBox="1"/>
          <p:nvPr/>
        </p:nvSpPr>
        <p:spPr>
          <a:xfrm>
            <a:off x="1747839" y="9648951"/>
            <a:ext cx="26981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置戸町地域福祉センター健康推進係　</a:t>
            </a: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456798" y="961085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☎　</a:t>
            </a:r>
          </a:p>
        </p:txBody>
      </p:sp>
      <p:sp>
        <p:nvSpPr>
          <p:cNvPr id="3" name="角丸四角形 2"/>
          <p:cNvSpPr/>
          <p:nvPr/>
        </p:nvSpPr>
        <p:spPr>
          <a:xfrm>
            <a:off x="526839" y="9636250"/>
            <a:ext cx="1188506" cy="29862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問い合わせ先</a:t>
            </a:r>
            <a:endParaRPr kumimoji="1" lang="ja-JP" altLang="en-US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4733587" y="9658326"/>
            <a:ext cx="17443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（０１５７）５２－３３３３　</a:t>
            </a:r>
          </a:p>
        </p:txBody>
      </p:sp>
      <p:pic>
        <p:nvPicPr>
          <p:cNvPr id="53" name="図 5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38" y="267458"/>
            <a:ext cx="225265" cy="225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29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699</TotalTime>
  <Words>799</Words>
  <Application>Microsoft Office PowerPoint</Application>
  <PresentationFormat>ユーザー設定</PresentationFormat>
  <Paragraphs>143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4" baseType="lpstr">
      <vt:lpstr>BIZ UDPゴシック</vt:lpstr>
      <vt:lpstr>HGS創英角ﾎﾟｯﾌﾟ体</vt:lpstr>
      <vt:lpstr>HG丸ｺﾞｼｯｸM-PRO</vt:lpstr>
      <vt:lpstr>Mincho</vt:lpstr>
      <vt:lpstr>游ゴシック</vt:lpstr>
      <vt:lpstr>游ゴシック Light</vt:lpstr>
      <vt:lpstr>Arial</vt:lpstr>
      <vt:lpstr>Calibri</vt:lpstr>
      <vt:lpstr>Calibri Light</vt:lpstr>
      <vt:lpstr>Century</vt:lpstr>
      <vt:lpstr>Times New Roman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 麻美</dc:creator>
  <cp:lastModifiedBy>鈴木 麻美</cp:lastModifiedBy>
  <cp:revision>24</cp:revision>
  <cp:lastPrinted>2024-04-01T05:47:59Z</cp:lastPrinted>
  <dcterms:created xsi:type="dcterms:W3CDTF">2023-03-29T00:59:11Z</dcterms:created>
  <dcterms:modified xsi:type="dcterms:W3CDTF">2024-04-01T05:59:59Z</dcterms:modified>
</cp:coreProperties>
</file>