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<Relationships xmlns="http://schemas.openxmlformats.org/package/2006/relationships"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6" r:id="rId2"/>
  </p:sldMasterIdLst>
  <p:notesMasterIdLst>
    <p:notesMasterId r:id="rId3"/>
  </p:notesMasterIdLst>
  <p:sldIdLst>
    <p:sldId id="256" r:id="rId4"/>
    <p:sldId id="257" r:id="rId5"/>
  </p:sldIdLst>
  <p:sldSz cx="6858000" cy="1004411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rgbClr val="00000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18"/>
    <p:restoredTop sz="94660"/>
  </p:normalViewPr>
  <p:slideViewPr>
    <p:cSldViewPr snapToGrid="0">
      <p:cViewPr varScale="0">
        <p:scale>
          <a:sx n="100" d="100"/>
          <a:sy n="100" d="100"/>
        </p:scale>
        <p:origin x="-1350" y="18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presProps" Target="presProps.xml" /><Relationship Id="rId7" Type="http://schemas.openxmlformats.org/officeDocument/2006/relationships/viewProps" Target="viewProps.xml" /><Relationship Id="rId8" Type="http://schemas.openxmlformats.org/officeDocument/2006/relationships/tableStyles" Target="tableStyles.xml" 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10633-5E86-4504-9FAC-4CA75BD5DF30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110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2025" y="1233488"/>
            <a:ext cx="22717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1103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104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4DD08B-E594-4578-A69E-24405267DC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411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le 1"/>
          <p:cNvSpPr>
            <a:spLocks noGrp="1"/>
          </p:cNvSpPr>
          <p:nvPr>
            <p:ph type="ctrTitle"/>
          </p:nvPr>
        </p:nvSpPr>
        <p:spPr>
          <a:xfrm>
            <a:off x="514350" y="1643794"/>
            <a:ext cx="5829300" cy="3496839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32" name="Subtitle 2"/>
          <p:cNvSpPr>
            <a:spLocks noGrp="1"/>
          </p:cNvSpPr>
          <p:nvPr>
            <p:ph type="subTitle" idx="1"/>
          </p:nvPr>
        </p:nvSpPr>
        <p:spPr>
          <a:xfrm>
            <a:off x="857250" y="5275485"/>
            <a:ext cx="5143500" cy="24250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103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ABF-D432-4EA1-89A9-EE230DEDF3CD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10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595B-D727-46D7-A697-484007849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3137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03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ABF-D432-4EA1-89A9-EE230DEDF3CD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104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595B-D727-46D7-A697-484007849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3337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Title 1"/>
          <p:cNvSpPr>
            <a:spLocks noGrp="1"/>
          </p:cNvSpPr>
          <p:nvPr>
            <p:ph type="title"/>
          </p:nvPr>
        </p:nvSpPr>
        <p:spPr>
          <a:xfrm>
            <a:off x="467916" y="2504056"/>
            <a:ext cx="5915025" cy="417807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44" name="Text Placeholder 2"/>
          <p:cNvSpPr>
            <a:spLocks noGrp="1"/>
          </p:cNvSpPr>
          <p:nvPr>
            <p:ph type="body" idx="1"/>
          </p:nvPr>
        </p:nvSpPr>
        <p:spPr>
          <a:xfrm>
            <a:off x="467916" y="6721654"/>
            <a:ext cx="5915025" cy="21971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0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ABF-D432-4EA1-89A9-EE230DEDF3CD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10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595B-D727-46D7-A697-484007849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5493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50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73780"/>
            <a:ext cx="2914650" cy="637289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051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73780"/>
            <a:ext cx="2914650" cy="637289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05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ABF-D432-4EA1-89A9-EE230DEDF3CD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105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595B-D727-46D7-A697-484007849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7078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Title 1"/>
          <p:cNvSpPr>
            <a:spLocks noGrp="1"/>
          </p:cNvSpPr>
          <p:nvPr>
            <p:ph type="title"/>
          </p:nvPr>
        </p:nvSpPr>
        <p:spPr>
          <a:xfrm>
            <a:off x="472381" y="534758"/>
            <a:ext cx="5915025" cy="1941398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57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62203"/>
            <a:ext cx="2901255" cy="120668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058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68891"/>
            <a:ext cx="2901255" cy="539638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05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62203"/>
            <a:ext cx="2915543" cy="120668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060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68891"/>
            <a:ext cx="2915543" cy="539638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06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ABF-D432-4EA1-89A9-EE230DEDF3CD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106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595B-D727-46D7-A697-484007849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3189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6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ABF-D432-4EA1-89A9-EE230DEDF3CD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106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595B-D727-46D7-A697-484007849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939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ABF-D432-4EA1-89A9-EE230DEDF3CD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107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595B-D727-46D7-A697-484007849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3965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Title 1"/>
          <p:cNvSpPr>
            <a:spLocks noGrp="1"/>
          </p:cNvSpPr>
          <p:nvPr>
            <p:ph type="title"/>
          </p:nvPr>
        </p:nvSpPr>
        <p:spPr>
          <a:xfrm>
            <a:off x="472381" y="669608"/>
            <a:ext cx="2211884" cy="234362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75" name="Content Placeholder 2"/>
          <p:cNvSpPr>
            <a:spLocks noGrp="1"/>
          </p:cNvSpPr>
          <p:nvPr>
            <p:ph idx="1"/>
          </p:nvPr>
        </p:nvSpPr>
        <p:spPr>
          <a:xfrm>
            <a:off x="2915543" y="1446169"/>
            <a:ext cx="3471863" cy="713783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076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013234"/>
            <a:ext cx="2211884" cy="558238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07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ABF-D432-4EA1-89A9-EE230DEDF3CD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107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595B-D727-46D7-A697-484007849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3126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Title 1"/>
          <p:cNvSpPr>
            <a:spLocks noGrp="1"/>
          </p:cNvSpPr>
          <p:nvPr>
            <p:ph type="title"/>
          </p:nvPr>
        </p:nvSpPr>
        <p:spPr>
          <a:xfrm>
            <a:off x="472381" y="669608"/>
            <a:ext cx="2211884" cy="234362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82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46169"/>
            <a:ext cx="3471863" cy="7137830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1083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013234"/>
            <a:ext cx="2211884" cy="558238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08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ABF-D432-4EA1-89A9-EE230DEDF3CD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108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595B-D727-46D7-A697-484007849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726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8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0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ABF-D432-4EA1-89A9-EE230DEDF3CD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10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595B-D727-46D7-A697-484007849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526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34756"/>
            <a:ext cx="1478756" cy="85119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9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34756"/>
            <a:ext cx="4350544" cy="8511921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0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FABF-D432-4EA1-89A9-EE230DEDF3CD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10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595B-D727-46D7-A697-484007849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4492396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itle Placeholder 1"/>
          <p:cNvSpPr>
            <a:spLocks noGrp="1"/>
          </p:cNvSpPr>
          <p:nvPr>
            <p:ph type="title"/>
          </p:nvPr>
        </p:nvSpPr>
        <p:spPr>
          <a:xfrm>
            <a:off x="471488" y="534758"/>
            <a:ext cx="5915025" cy="19413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73780"/>
            <a:ext cx="5915025" cy="6372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027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309407"/>
            <a:ext cx="1543050" cy="534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9FABF-D432-4EA1-89A9-EE230DEDF3CD}" type="datetimeFigureOut">
              <a:rPr kumimoji="1" lang="ja-JP" altLang="en-US" smtClean="0"/>
              <a:t>2024/4/1</a:t>
            </a:fld>
            <a:endParaRPr kumimoji="1" lang="ja-JP" altLang="en-US"/>
          </a:p>
        </p:txBody>
      </p:sp>
      <p:sp>
        <p:nvSpPr>
          <p:cNvPr id="10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309407"/>
            <a:ext cx="2314575" cy="534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309407"/>
            <a:ext cx="1543050" cy="534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D595B-D727-46D7-A697-4840078493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4600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image" Target="../media/image2.pn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Relationship Id="rId6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image" Target="../media/image1.png" /><Relationship Id="rId3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7" name="図 3"/>
          <p:cNvPicPr/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t="2" r="9630" b="8694"/>
          <a:stretch>
            <a:fillRect/>
          </a:stretch>
        </p:blipFill>
        <p:spPr>
          <a:xfrm>
            <a:off x="297817" y="1049181"/>
            <a:ext cx="6048375" cy="66675"/>
          </a:xfrm>
          <a:prstGeom prst="rect">
            <a:avLst/>
          </a:prstGeom>
          <a:ln>
            <a:noFill/>
          </a:ln>
        </p:spPr>
      </p:pic>
      <p:pic>
        <p:nvPicPr>
          <p:cNvPr id="1108" name="図 4"/>
          <p:cNvPicPr/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5917" r="12634"/>
          <a:stretch>
            <a:fillRect/>
          </a:stretch>
        </p:blipFill>
        <p:spPr>
          <a:xfrm>
            <a:off x="1593215" y="186849"/>
            <a:ext cx="4710430" cy="762000"/>
          </a:xfrm>
          <a:prstGeom prst="rect">
            <a:avLst/>
          </a:prstGeom>
          <a:ln>
            <a:noFill/>
          </a:ln>
        </p:spPr>
      </p:pic>
      <p:pic>
        <p:nvPicPr>
          <p:cNvPr id="1109" name="図 5"/>
          <p:cNvPicPr/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t="2" r="9630" b="8694"/>
          <a:stretch>
            <a:fillRect/>
          </a:stretch>
        </p:blipFill>
        <p:spPr>
          <a:xfrm>
            <a:off x="341632" y="203994"/>
            <a:ext cx="6048375" cy="76200"/>
          </a:xfrm>
          <a:prstGeom prst="rect">
            <a:avLst/>
          </a:prstGeom>
          <a:ln>
            <a:noFill/>
          </a:ln>
        </p:spPr>
      </p:pic>
      <p:sp>
        <p:nvSpPr>
          <p:cNvPr id="1110" name="円形吹き出し 6"/>
          <p:cNvSpPr/>
          <p:nvPr/>
        </p:nvSpPr>
        <p:spPr>
          <a:xfrm>
            <a:off x="290195" y="356394"/>
            <a:ext cx="1276350" cy="628650"/>
          </a:xfrm>
          <a:prstGeom prst="wedgeEllipseCallout">
            <a:avLst>
              <a:gd name="adj1" fmla="val 66455"/>
              <a:gd name="adj2" fmla="val 10055"/>
            </a:avLst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latin typeface="Century" panose="02040604050505020304" pitchFamily="18" charset="0"/>
                <a:ea typeface="Mincho"/>
                <a:cs typeface="Times New Roman" panose="02020603050405020304" pitchFamily="18" charset="0"/>
              </a:rPr>
              <a:t> </a:t>
            </a:r>
            <a:endParaRPr lang="ja-JP" altLang="en-US" sz="120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11" name="正方形/長方形 7"/>
          <p:cNvSpPr/>
          <p:nvPr/>
        </p:nvSpPr>
        <p:spPr>
          <a:xfrm>
            <a:off x="379730" y="379254"/>
            <a:ext cx="1314450" cy="524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ja-JP" altLang="en-US" sz="1400" dirty="0">
                <a:solidFill>
                  <a:srgbClr val="C45911"/>
                </a:solidFill>
                <a:latin typeface="Century" panose="02040604050505020304" pitchFamily="18" charset="0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子育て応援！</a:t>
            </a:r>
            <a:endParaRPr lang="ja-JP" altLang="en-US" sz="12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pic>
        <p:nvPicPr>
          <p:cNvPr id="1112" name="図 9" descr="挿絵 が含まれている画像&#10;&#10;自動的に生成された説明"/>
          <p:cNvPicPr/>
          <p:nvPr/>
        </p:nvPicPr>
        <p:blipFill>
          <a:blip r:embed="rId3"/>
          <a:stretch>
            <a:fillRect/>
          </a:stretch>
        </p:blipFill>
        <p:spPr>
          <a:xfrm>
            <a:off x="2044701" y="2242641"/>
            <a:ext cx="2590145" cy="1746268"/>
          </a:xfrm>
          <a:prstGeom prst="rect">
            <a:avLst/>
          </a:prstGeom>
        </p:spPr>
      </p:pic>
      <p:sp>
        <p:nvSpPr>
          <p:cNvPr id="1113" name="吹き出し: 円形 3"/>
          <p:cNvSpPr/>
          <p:nvPr/>
        </p:nvSpPr>
        <p:spPr>
          <a:xfrm>
            <a:off x="1308420" y="2160537"/>
            <a:ext cx="1367155" cy="742315"/>
          </a:xfrm>
          <a:prstGeom prst="wedgeEllipseCallout">
            <a:avLst>
              <a:gd name="adj1" fmla="val 62073"/>
              <a:gd name="adj2" fmla="val 27685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母乳だけで体重が増えているのかな</a:t>
            </a:r>
            <a:endParaRPr lang="ja-JP" altLang="en-US" sz="12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14" name="吹き出し: 円形 3"/>
          <p:cNvSpPr/>
          <p:nvPr/>
        </p:nvSpPr>
        <p:spPr>
          <a:xfrm>
            <a:off x="4003972" y="2017967"/>
            <a:ext cx="1367155" cy="742315"/>
          </a:xfrm>
          <a:prstGeom prst="wedgeEllipseCallout">
            <a:avLst>
              <a:gd name="adj1" fmla="val -61225"/>
              <a:gd name="adj2" fmla="val 38397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</a:pPr>
            <a:r>
              <a:rPr lang="ja-JP" altLang="en-US" sz="90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ミルクの飲ませ方</a:t>
            </a:r>
            <a:endParaRPr lang="ja-JP" altLang="en-US" sz="120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r>
              <a:rPr lang="ja-JP" altLang="en-US" sz="90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これでいいのかな</a:t>
            </a:r>
            <a:endParaRPr lang="ja-JP" altLang="en-US" sz="120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15" name="吹き出し: 円形 3"/>
          <p:cNvSpPr/>
          <p:nvPr/>
        </p:nvSpPr>
        <p:spPr>
          <a:xfrm>
            <a:off x="3948430" y="3709669"/>
            <a:ext cx="1179830" cy="695960"/>
          </a:xfrm>
          <a:prstGeom prst="wedgeEllipseCallout">
            <a:avLst>
              <a:gd name="adj1" fmla="val -56676"/>
              <a:gd name="adj2" fmla="val -51575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</a:pPr>
            <a:r>
              <a:rPr lang="ja-JP" altLang="en-US" sz="90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出産後、体調がすぐれない</a:t>
            </a:r>
            <a:endParaRPr lang="ja-JP" altLang="en-US" sz="120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16" name="吹き出し: 円形 3"/>
          <p:cNvSpPr/>
          <p:nvPr/>
        </p:nvSpPr>
        <p:spPr>
          <a:xfrm>
            <a:off x="1192530" y="3329800"/>
            <a:ext cx="1360170" cy="695960"/>
          </a:xfrm>
          <a:prstGeom prst="wedgeEllipseCallout">
            <a:avLst>
              <a:gd name="adj1" fmla="val 60083"/>
              <a:gd name="adj2" fmla="val -3815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</a:pPr>
            <a:r>
              <a:rPr lang="ja-JP" altLang="en-US" sz="90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夜泣きでクタクタ。少し休みたい</a:t>
            </a:r>
            <a:r>
              <a:rPr lang="en-US" altLang="ja-JP" sz="90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…</a:t>
            </a:r>
            <a:endParaRPr lang="ja-JP" altLang="en-US" sz="120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17" name="テキスト ボックス 35"/>
          <p:cNvSpPr txBox="1"/>
          <p:nvPr/>
        </p:nvSpPr>
        <p:spPr>
          <a:xfrm>
            <a:off x="368937" y="1277887"/>
            <a:ext cx="6036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出産後、お母さんが少しでも安心して子育てができるよう、助産師が産後の体調管理や育児をサポートする「産後ケア事業」を実施しています。お困りのことはありませんか？１人で悩まず、まずは相談してください。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18" name="テキスト ボックス 36"/>
          <p:cNvSpPr txBox="1"/>
          <p:nvPr/>
        </p:nvSpPr>
        <p:spPr>
          <a:xfrm>
            <a:off x="513398" y="4384471"/>
            <a:ext cx="13439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200" dirty="0">
                <a:solidFill>
                  <a:schemeClr val="accent2">
                    <a:lumMod val="75000"/>
                  </a:scheme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利用できる方</a:t>
            </a:r>
          </a:p>
        </p:txBody>
      </p:sp>
      <p:sp>
        <p:nvSpPr>
          <p:cNvPr id="1119" name="テキスト ボックス 44"/>
          <p:cNvSpPr txBox="1"/>
          <p:nvPr/>
        </p:nvSpPr>
        <p:spPr>
          <a:xfrm>
            <a:off x="513398" y="5262302"/>
            <a:ext cx="2022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200" dirty="0">
                <a:solidFill>
                  <a:schemeClr val="accent2">
                    <a:lumMod val="75000"/>
                  </a:scheme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産後ケアの内容と種類</a:t>
            </a:r>
          </a:p>
        </p:txBody>
      </p:sp>
      <p:pic>
        <p:nvPicPr>
          <p:cNvPr id="1120" name="図 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11" y="4429080"/>
            <a:ext cx="225265" cy="225265"/>
          </a:xfrm>
          <a:prstGeom prst="rect">
            <a:avLst/>
          </a:prstGeom>
        </p:spPr>
      </p:pic>
      <p:pic>
        <p:nvPicPr>
          <p:cNvPr id="1121" name="図 7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884" y="5309927"/>
            <a:ext cx="225265" cy="225265"/>
          </a:xfrm>
          <a:prstGeom prst="rect">
            <a:avLst/>
          </a:prstGeom>
        </p:spPr>
      </p:pic>
      <p:sp>
        <p:nvSpPr>
          <p:cNvPr id="1122" name="テキスト ボックス 72"/>
          <p:cNvSpPr txBox="1"/>
          <p:nvPr/>
        </p:nvSpPr>
        <p:spPr>
          <a:xfrm>
            <a:off x="513398" y="4629114"/>
            <a:ext cx="6036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置戸町に住所のある</a:t>
            </a:r>
            <a:r>
              <a:rPr lang="ja-JP" altLang="ja-JP" sz="1200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産後１年６か月以内のお母さんとそのお子さん</a:t>
            </a:r>
            <a:endParaRPr lang="ja-JP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※お母さん、お子さんともに医療行為が必要な方は利用できません。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lang="ja-JP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23" name="テキスト ボックス 73"/>
          <p:cNvSpPr txBox="1"/>
          <p:nvPr/>
        </p:nvSpPr>
        <p:spPr>
          <a:xfrm>
            <a:off x="518160" y="5545892"/>
            <a:ext cx="60363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❉</a:t>
            </a:r>
            <a:r>
              <a:rPr lang="ja-JP" altLang="ja-JP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お母さんとお子さんの健康相談</a:t>
            </a:r>
          </a:p>
          <a:p>
            <a:r>
              <a:rPr lang="ja-JP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❉ 授乳に関する相談（乳房マッサージ、乳房のセルフケア、抱き方）</a:t>
            </a:r>
          </a:p>
          <a:p>
            <a:r>
              <a:rPr lang="ja-JP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❉ 育児に関する相談（泣きやまないときの対応など）</a:t>
            </a:r>
          </a:p>
          <a:p>
            <a:r>
              <a:rPr lang="ja-JP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❉ お母さんの休息</a:t>
            </a:r>
          </a:p>
        </p:txBody>
      </p:sp>
      <p:sp>
        <p:nvSpPr>
          <p:cNvPr id="1124" name="吹き出し: 円形 3"/>
          <p:cNvSpPr/>
          <p:nvPr/>
        </p:nvSpPr>
        <p:spPr>
          <a:xfrm>
            <a:off x="141129" y="2653900"/>
            <a:ext cx="1367155" cy="742315"/>
          </a:xfrm>
          <a:prstGeom prst="wedgeEllipseCallout">
            <a:avLst>
              <a:gd name="adj1" fmla="val 67647"/>
              <a:gd name="adj2" fmla="val 13998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</a:pPr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乳腺炎など</a:t>
            </a:r>
            <a:endParaRPr lang="en-US" altLang="ja-JP" sz="900" dirty="0"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突然のトラブル</a:t>
            </a:r>
            <a:endParaRPr lang="en-US" altLang="ja-JP" sz="900" dirty="0"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どうしよう・・・</a:t>
            </a:r>
          </a:p>
        </p:txBody>
      </p:sp>
      <p:sp>
        <p:nvSpPr>
          <p:cNvPr id="1125" name="吹き出し: 円形 3"/>
          <p:cNvSpPr/>
          <p:nvPr/>
        </p:nvSpPr>
        <p:spPr>
          <a:xfrm>
            <a:off x="5053172" y="2631137"/>
            <a:ext cx="1367155" cy="742315"/>
          </a:xfrm>
          <a:prstGeom prst="wedgeEllipseCallout">
            <a:avLst>
              <a:gd name="adj1" fmla="val -90022"/>
              <a:gd name="adj2" fmla="val 9312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ミルクの飲ませ方</a:t>
            </a:r>
            <a:endParaRPr lang="ja-JP" altLang="en-US" sz="12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r>
              <a:rPr lang="ja-JP" altLang="en-US" sz="90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これ</a:t>
            </a:r>
            <a:endParaRPr lang="ja-JP" altLang="en-US" sz="120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26" name="吹き出し: 円形 3"/>
          <p:cNvSpPr/>
          <p:nvPr/>
        </p:nvSpPr>
        <p:spPr>
          <a:xfrm>
            <a:off x="5262244" y="3482340"/>
            <a:ext cx="1127763" cy="707725"/>
          </a:xfrm>
          <a:prstGeom prst="wedgeEllipseCallout">
            <a:avLst>
              <a:gd name="adj1" fmla="val -77128"/>
              <a:gd name="adj2" fmla="val -35151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うまく卒乳</a:t>
            </a:r>
            <a:endParaRPr lang="en-US" altLang="ja-JP" sz="900" dirty="0">
              <a:latin typeface="Century" panose="02040604050505020304" pitchFamily="18" charset="0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できるか不安</a:t>
            </a:r>
            <a:endParaRPr lang="ja-JP" altLang="en-US" sz="12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pic>
        <p:nvPicPr>
          <p:cNvPr id="1127" name="図 85"/>
          <p:cNvPicPr>
            <a:picLocks noChangeAspect="1"/>
          </p:cNvPicPr>
          <p:nvPr/>
        </p:nvPicPr>
        <p:blipFill>
          <a:blip r:embed="rId5"/>
          <a:srcRect l="28018" t="17589" r="26254" b="308"/>
          <a:stretch>
            <a:fillRect/>
          </a:stretch>
        </p:blipFill>
        <p:spPr>
          <a:xfrm>
            <a:off x="5984876" y="7398051"/>
            <a:ext cx="717866" cy="911537"/>
          </a:xfrm>
          <a:prstGeom prst="rect">
            <a:avLst/>
          </a:prstGeom>
        </p:spPr>
      </p:pic>
      <p:sp>
        <p:nvSpPr>
          <p:cNvPr id="1128" name="テキスト ボックス 86"/>
          <p:cNvSpPr txBox="1">
            <a:spLocks noChangeArrowheads="1"/>
          </p:cNvSpPr>
          <p:nvPr/>
        </p:nvSpPr>
        <p:spPr>
          <a:xfrm>
            <a:off x="565001" y="6554410"/>
            <a:ext cx="3002429" cy="363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ja-JP" altLang="en-US" sz="1200" dirty="0">
                <a:solidFill>
                  <a:schemeClr val="accent2">
                    <a:lumMod val="75000"/>
                  </a:scheme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主な産後ケアの内容・利用の流れ（例）</a:t>
            </a:r>
            <a:endParaRPr lang="ja-JP" altLang="ja-JP" sz="1200" dirty="0">
              <a:solidFill>
                <a:schemeClr val="accent2">
                  <a:lumMod val="75000"/>
                </a:schemeClr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129" name="テキスト ボックス 87"/>
          <p:cNvSpPr txBox="1">
            <a:spLocks noChangeArrowheads="1"/>
          </p:cNvSpPr>
          <p:nvPr/>
        </p:nvSpPr>
        <p:spPr>
          <a:xfrm>
            <a:off x="568328" y="7188121"/>
            <a:ext cx="94297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/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予約した時間</a:t>
            </a:r>
            <a:endParaRPr lang="ja-JP" altLang="en-US" sz="12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30" name="テキスト ボックス 88"/>
          <p:cNvSpPr txBox="1">
            <a:spLocks noChangeArrowheads="1"/>
          </p:cNvSpPr>
          <p:nvPr/>
        </p:nvSpPr>
        <p:spPr>
          <a:xfrm>
            <a:off x="4665029" y="7172267"/>
            <a:ext cx="11684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/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１時間程度</a:t>
            </a:r>
            <a:endParaRPr lang="ja-JP" altLang="en-US" sz="11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31" name="テキスト ボックス 89"/>
          <p:cNvSpPr txBox="1">
            <a:spLocks noChangeArrowheads="1"/>
          </p:cNvSpPr>
          <p:nvPr/>
        </p:nvSpPr>
        <p:spPr>
          <a:xfrm>
            <a:off x="565151" y="8126563"/>
            <a:ext cx="65976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/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１１：００</a:t>
            </a:r>
            <a:endParaRPr lang="ja-JP" altLang="en-US" sz="11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32" name="テキスト ボックス 90"/>
          <p:cNvSpPr txBox="1">
            <a:spLocks noChangeArrowheads="1"/>
          </p:cNvSpPr>
          <p:nvPr/>
        </p:nvSpPr>
        <p:spPr>
          <a:xfrm>
            <a:off x="1934211" y="8126563"/>
            <a:ext cx="65976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/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１２：００</a:t>
            </a:r>
            <a:endParaRPr lang="ja-JP" altLang="en-US" sz="11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33" name="テキスト ボックス 91"/>
          <p:cNvSpPr txBox="1">
            <a:spLocks noChangeArrowheads="1"/>
          </p:cNvSpPr>
          <p:nvPr/>
        </p:nvSpPr>
        <p:spPr>
          <a:xfrm>
            <a:off x="3286126" y="8129738"/>
            <a:ext cx="65976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/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１３：３０</a:t>
            </a:r>
            <a:endParaRPr lang="ja-JP" altLang="en-US" sz="11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34" name="テキスト ボックス 92"/>
          <p:cNvSpPr txBox="1">
            <a:spLocks noChangeArrowheads="1"/>
          </p:cNvSpPr>
          <p:nvPr/>
        </p:nvSpPr>
        <p:spPr>
          <a:xfrm>
            <a:off x="4635501" y="8126563"/>
            <a:ext cx="65976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/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１５：００</a:t>
            </a:r>
            <a:endParaRPr lang="ja-JP" altLang="en-US" sz="11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35" name="テキスト ボックス 93"/>
          <p:cNvSpPr txBox="1">
            <a:spLocks noChangeArrowheads="1"/>
          </p:cNvSpPr>
          <p:nvPr/>
        </p:nvSpPr>
        <p:spPr>
          <a:xfrm>
            <a:off x="560707" y="9045735"/>
            <a:ext cx="65976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/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１１：００</a:t>
            </a:r>
            <a:endParaRPr lang="ja-JP" altLang="en-US" sz="11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36" name="テキスト ボックス 94"/>
          <p:cNvSpPr txBox="1">
            <a:spLocks noChangeArrowheads="1"/>
          </p:cNvSpPr>
          <p:nvPr/>
        </p:nvSpPr>
        <p:spPr>
          <a:xfrm>
            <a:off x="1370332" y="9053990"/>
            <a:ext cx="65976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/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１２：００</a:t>
            </a:r>
            <a:endParaRPr lang="ja-JP" altLang="en-US" sz="11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37" name="テキスト ボックス 95"/>
          <p:cNvSpPr txBox="1">
            <a:spLocks noChangeArrowheads="1"/>
          </p:cNvSpPr>
          <p:nvPr/>
        </p:nvSpPr>
        <p:spPr>
          <a:xfrm>
            <a:off x="2113917" y="9048910"/>
            <a:ext cx="65976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/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１３：３０</a:t>
            </a:r>
            <a:endParaRPr lang="ja-JP" altLang="en-US" sz="11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38" name="テキスト ボックス 96"/>
          <p:cNvSpPr txBox="1">
            <a:spLocks noChangeArrowheads="1"/>
          </p:cNvSpPr>
          <p:nvPr/>
        </p:nvSpPr>
        <p:spPr>
          <a:xfrm>
            <a:off x="3567431" y="9048910"/>
            <a:ext cx="65976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/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１８：００</a:t>
            </a:r>
            <a:endParaRPr lang="ja-JP" altLang="en-US" sz="11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39" name="テキスト ボックス 97"/>
          <p:cNvSpPr txBox="1">
            <a:spLocks noChangeArrowheads="1"/>
          </p:cNvSpPr>
          <p:nvPr/>
        </p:nvSpPr>
        <p:spPr>
          <a:xfrm>
            <a:off x="4354197" y="9053355"/>
            <a:ext cx="65976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/>
            <a:r>
              <a:rPr lang="ja-JP" altLang="en-US" sz="90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２０：００</a:t>
            </a:r>
            <a:endParaRPr lang="ja-JP" altLang="en-US" sz="110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40" name="テキスト ボックス 98"/>
          <p:cNvSpPr txBox="1">
            <a:spLocks noChangeArrowheads="1"/>
          </p:cNvSpPr>
          <p:nvPr/>
        </p:nvSpPr>
        <p:spPr>
          <a:xfrm>
            <a:off x="5082542" y="9052585"/>
            <a:ext cx="65976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/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翌７：００</a:t>
            </a:r>
            <a:endParaRPr lang="ja-JP" altLang="en-US" sz="11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41" name="テキスト ボックス 99"/>
          <p:cNvSpPr txBox="1">
            <a:spLocks noChangeArrowheads="1"/>
          </p:cNvSpPr>
          <p:nvPr/>
        </p:nvSpPr>
        <p:spPr>
          <a:xfrm>
            <a:off x="5711351" y="9047689"/>
            <a:ext cx="65976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/>
            <a:r>
              <a:rPr lang="ja-JP" altLang="en-US" sz="90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１０：００</a:t>
            </a:r>
            <a:endParaRPr lang="ja-JP" altLang="en-US" sz="110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42" name="テキスト ボックス 100"/>
          <p:cNvSpPr txBox="1">
            <a:spLocks noChangeArrowheads="1"/>
          </p:cNvSpPr>
          <p:nvPr/>
        </p:nvSpPr>
        <p:spPr>
          <a:xfrm>
            <a:off x="664210" y="7430176"/>
            <a:ext cx="1564639" cy="38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来院または訪問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授乳間隔、ミルク量などの確認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43" name="テキスト ボックス 101"/>
          <p:cNvSpPr txBox="1">
            <a:spLocks noChangeArrowheads="1"/>
          </p:cNvSpPr>
          <p:nvPr/>
        </p:nvSpPr>
        <p:spPr>
          <a:xfrm>
            <a:off x="399734" y="6941500"/>
            <a:ext cx="2343148" cy="220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ja-JP" altLang="ja-JP" sz="1100" dirty="0">
                <a:solidFill>
                  <a:schemeClr val="accent2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《訪問型・通所ショート型の例》</a:t>
            </a:r>
          </a:p>
        </p:txBody>
      </p:sp>
      <p:sp>
        <p:nvSpPr>
          <p:cNvPr id="1144" name="テキスト ボックス 102"/>
          <p:cNvSpPr txBox="1">
            <a:spLocks noChangeArrowheads="1"/>
          </p:cNvSpPr>
          <p:nvPr/>
        </p:nvSpPr>
        <p:spPr>
          <a:xfrm>
            <a:off x="389891" y="7880012"/>
            <a:ext cx="2343148" cy="220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ja-JP" altLang="ja-JP" sz="1100" dirty="0">
                <a:solidFill>
                  <a:schemeClr val="accent2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《</a:t>
            </a:r>
            <a:r>
              <a:rPr lang="ja-JP" altLang="en-US" sz="1100" dirty="0">
                <a:solidFill>
                  <a:schemeClr val="accent2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通所ロング</a:t>
            </a:r>
            <a:r>
              <a:rPr lang="ja-JP" altLang="ja-JP" sz="1100" dirty="0">
                <a:solidFill>
                  <a:schemeClr val="accent2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型の例》</a:t>
            </a:r>
          </a:p>
        </p:txBody>
      </p:sp>
      <p:sp>
        <p:nvSpPr>
          <p:cNvPr id="1145" name="テキスト ボックス 103"/>
          <p:cNvSpPr txBox="1">
            <a:spLocks noChangeArrowheads="1"/>
          </p:cNvSpPr>
          <p:nvPr/>
        </p:nvSpPr>
        <p:spPr>
          <a:xfrm>
            <a:off x="401005" y="8812715"/>
            <a:ext cx="2343148" cy="220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en-US" altLang="ja-JP" sz="1100" dirty="0">
                <a:solidFill>
                  <a:schemeClr val="accent2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《</a:t>
            </a:r>
            <a:r>
              <a:rPr lang="ja-JP" altLang="en-US" sz="1100" dirty="0">
                <a:solidFill>
                  <a:schemeClr val="accent2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宿泊</a:t>
            </a:r>
            <a:r>
              <a:rPr lang="ja-JP" altLang="ja-JP" sz="1100" dirty="0">
                <a:solidFill>
                  <a:schemeClr val="accent2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型の例》</a:t>
            </a:r>
          </a:p>
        </p:txBody>
      </p:sp>
      <p:cxnSp>
        <p:nvCxnSpPr>
          <p:cNvPr id="1146" name="直線コネクタ 104"/>
          <p:cNvCxnSpPr/>
          <p:nvPr/>
        </p:nvCxnSpPr>
        <p:spPr>
          <a:xfrm>
            <a:off x="600710" y="7388927"/>
            <a:ext cx="561848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7" name="直線コネクタ 105"/>
          <p:cNvCxnSpPr/>
          <p:nvPr/>
        </p:nvCxnSpPr>
        <p:spPr>
          <a:xfrm>
            <a:off x="627381" y="8328727"/>
            <a:ext cx="561848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8" name="テキスト ボックス 106"/>
          <p:cNvSpPr txBox="1">
            <a:spLocks noChangeArrowheads="1"/>
          </p:cNvSpPr>
          <p:nvPr/>
        </p:nvSpPr>
        <p:spPr>
          <a:xfrm>
            <a:off x="681990" y="8369576"/>
            <a:ext cx="123317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来院、オリエンテーション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赤ちゃんの体重測定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49" name="テキスト ボックス 107"/>
          <p:cNvSpPr txBox="1">
            <a:spLocks noChangeArrowheads="1"/>
          </p:cNvSpPr>
          <p:nvPr/>
        </p:nvSpPr>
        <p:spPr>
          <a:xfrm>
            <a:off x="2041207" y="8383698"/>
            <a:ext cx="1018224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昼食（病院でランチ）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授乳指導等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50" name="テキスト ボックス 108"/>
          <p:cNvSpPr txBox="1">
            <a:spLocks noChangeArrowheads="1"/>
          </p:cNvSpPr>
          <p:nvPr/>
        </p:nvSpPr>
        <p:spPr>
          <a:xfrm>
            <a:off x="3388201" y="8383698"/>
            <a:ext cx="1018224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育児相談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授乳指導等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51" name="テキスト ボックス 109"/>
          <p:cNvSpPr txBox="1">
            <a:spLocks noChangeArrowheads="1"/>
          </p:cNvSpPr>
          <p:nvPr/>
        </p:nvSpPr>
        <p:spPr>
          <a:xfrm>
            <a:off x="4760911" y="8383698"/>
            <a:ext cx="1018224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利用料の支払い後帰宅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cxnSp>
        <p:nvCxnSpPr>
          <p:cNvPr id="1152" name="直線コネクタ 110"/>
          <p:cNvCxnSpPr/>
          <p:nvPr/>
        </p:nvCxnSpPr>
        <p:spPr>
          <a:xfrm>
            <a:off x="674053" y="9235779"/>
            <a:ext cx="561848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3" name="テキスト ボックス 111"/>
          <p:cNvSpPr txBox="1">
            <a:spLocks noChangeArrowheads="1"/>
          </p:cNvSpPr>
          <p:nvPr/>
        </p:nvSpPr>
        <p:spPr>
          <a:xfrm>
            <a:off x="2355215" y="7427090"/>
            <a:ext cx="2280285" cy="471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育児相談（泣いたときの対応方法など）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授乳の仕方、抱き方、セルフケアの方法など</a:t>
            </a:r>
            <a:endParaRPr lang="en-US" altLang="ja-JP" sz="900" dirty="0">
              <a:latin typeface="Century" panose="02040604050505020304" pitchFamily="18" charset="0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ママの体調確認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54" name="テキスト ボックス 112"/>
          <p:cNvSpPr txBox="1">
            <a:spLocks noChangeArrowheads="1"/>
          </p:cNvSpPr>
          <p:nvPr/>
        </p:nvSpPr>
        <p:spPr>
          <a:xfrm>
            <a:off x="4786153" y="7442326"/>
            <a:ext cx="1205072" cy="353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利用料の支払い、終了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55" name="テキスト ボックス 113"/>
          <p:cNvSpPr txBox="1">
            <a:spLocks noChangeArrowheads="1"/>
          </p:cNvSpPr>
          <p:nvPr/>
        </p:nvSpPr>
        <p:spPr>
          <a:xfrm>
            <a:off x="664211" y="9282681"/>
            <a:ext cx="67881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来院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赤ちゃんの</a:t>
            </a:r>
            <a:endParaRPr lang="en-US" altLang="ja-JP" sz="900" dirty="0">
              <a:latin typeface="Century" panose="02040604050505020304" pitchFamily="18" charset="0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体重測定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56" name="テキスト ボックス 114"/>
          <p:cNvSpPr txBox="1">
            <a:spLocks noChangeArrowheads="1"/>
          </p:cNvSpPr>
          <p:nvPr/>
        </p:nvSpPr>
        <p:spPr>
          <a:xfrm>
            <a:off x="1470341" y="9300900"/>
            <a:ext cx="1018224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昼食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授乳指導等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57" name="テキスト ボックス 115"/>
          <p:cNvSpPr txBox="1">
            <a:spLocks noChangeArrowheads="1"/>
          </p:cNvSpPr>
          <p:nvPr/>
        </p:nvSpPr>
        <p:spPr>
          <a:xfrm>
            <a:off x="2211229" y="9297374"/>
            <a:ext cx="562452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育児相談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授乳指導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58" name="テキスト ボックス 116"/>
          <p:cNvSpPr txBox="1">
            <a:spLocks noChangeArrowheads="1"/>
          </p:cNvSpPr>
          <p:nvPr/>
        </p:nvSpPr>
        <p:spPr>
          <a:xfrm>
            <a:off x="2862582" y="9048910"/>
            <a:ext cx="65976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/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１６：００</a:t>
            </a:r>
            <a:endParaRPr lang="ja-JP" altLang="en-US" sz="11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59" name="テキスト ボックス 117"/>
          <p:cNvSpPr txBox="1">
            <a:spLocks noChangeArrowheads="1"/>
          </p:cNvSpPr>
          <p:nvPr/>
        </p:nvSpPr>
        <p:spPr>
          <a:xfrm>
            <a:off x="2977912" y="9297374"/>
            <a:ext cx="562452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乳房ケア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ママの体調</a:t>
            </a:r>
            <a:endParaRPr lang="en-US" altLang="ja-JP" sz="900" dirty="0">
              <a:latin typeface="Century" panose="02040604050505020304" pitchFamily="18" charset="0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確認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60" name="テキスト ボックス 118"/>
          <p:cNvSpPr txBox="1">
            <a:spLocks noChangeArrowheads="1"/>
          </p:cNvSpPr>
          <p:nvPr/>
        </p:nvSpPr>
        <p:spPr>
          <a:xfrm>
            <a:off x="3680619" y="9278324"/>
            <a:ext cx="562452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夕食、入浴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沐浴の練習</a:t>
            </a:r>
            <a:endParaRPr lang="en-US" altLang="ja-JP" sz="900" dirty="0">
              <a:latin typeface="Century" panose="02040604050505020304" pitchFamily="18" charset="0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161" name="テキスト ボックス 119"/>
          <p:cNvSpPr txBox="1">
            <a:spLocks noChangeArrowheads="1"/>
          </p:cNvSpPr>
          <p:nvPr/>
        </p:nvSpPr>
        <p:spPr>
          <a:xfrm>
            <a:off x="4425554" y="9289300"/>
            <a:ext cx="562452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育児相談</a:t>
            </a:r>
            <a:endParaRPr lang="en-US" altLang="ja-JP" sz="900" dirty="0">
              <a:latin typeface="Century" panose="02040604050505020304" pitchFamily="18" charset="0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授乳指導</a:t>
            </a:r>
            <a:endParaRPr lang="ja-JP" altLang="en-US" sz="1400" dirty="0">
              <a:latin typeface="Century" panose="02040604050505020304" pitchFamily="18" charset="0"/>
              <a:ea typeface="Mincho"/>
              <a:cs typeface="Times New Roman" panose="02020603050405020304" pitchFamily="18" charset="0"/>
            </a:endParaRPr>
          </a:p>
        </p:txBody>
      </p:sp>
      <p:sp>
        <p:nvSpPr>
          <p:cNvPr id="1162" name="テキスト ボックス 120"/>
          <p:cNvSpPr txBox="1">
            <a:spLocks noChangeArrowheads="1"/>
          </p:cNvSpPr>
          <p:nvPr/>
        </p:nvSpPr>
        <p:spPr>
          <a:xfrm>
            <a:off x="5150009" y="9289754"/>
            <a:ext cx="562452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朝食</a:t>
            </a:r>
            <a:endParaRPr lang="en-US" altLang="ja-JP" sz="900" dirty="0">
              <a:latin typeface="Century" panose="02040604050505020304" pitchFamily="18" charset="0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163" name="テキスト ボックス 121"/>
          <p:cNvSpPr txBox="1">
            <a:spLocks noChangeArrowheads="1"/>
          </p:cNvSpPr>
          <p:nvPr/>
        </p:nvSpPr>
        <p:spPr>
          <a:xfrm>
            <a:off x="5855018" y="9269502"/>
            <a:ext cx="77216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利用料の</a:t>
            </a:r>
            <a:endParaRPr lang="en-US" altLang="ja-JP" sz="900" dirty="0">
              <a:latin typeface="Century" panose="02040604050505020304" pitchFamily="18" charset="0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200"/>
              </a:lnSpc>
            </a:pPr>
            <a:r>
              <a:rPr lang="ja-JP" altLang="en-US" sz="900" dirty="0"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支払い後帰宅</a:t>
            </a:r>
            <a:endParaRPr lang="en-US" altLang="ja-JP" sz="900" dirty="0">
              <a:latin typeface="Century" panose="02040604050505020304" pitchFamily="18" charset="0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1164" name="図 1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3" y="6592058"/>
            <a:ext cx="225265" cy="22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35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テキスト ボックス 2"/>
          <p:cNvSpPr txBox="1">
            <a:spLocks noChangeArrowheads="1"/>
          </p:cNvSpPr>
          <p:nvPr/>
        </p:nvSpPr>
        <p:spPr>
          <a:xfrm>
            <a:off x="627662" y="3552350"/>
            <a:ext cx="1629763" cy="292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ja-JP" altLang="en-US" sz="1200" dirty="0">
                <a:solidFill>
                  <a:schemeClr val="accent2">
                    <a:lumMod val="75000"/>
                  </a:scheme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利用できる事業者</a:t>
            </a:r>
            <a:endParaRPr lang="ja-JP" altLang="ja-JP" sz="1200" dirty="0">
              <a:solidFill>
                <a:schemeClr val="accent2">
                  <a:lumMod val="75000"/>
                </a:schemeClr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1167" name="図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77" y="3571839"/>
            <a:ext cx="225265" cy="250145"/>
          </a:xfrm>
          <a:prstGeom prst="rect">
            <a:avLst/>
          </a:prstGeom>
        </p:spPr>
      </p:pic>
      <p:graphicFrame>
        <p:nvGraphicFramePr>
          <p:cNvPr id="1168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761033"/>
              </p:ext>
            </p:extLst>
          </p:nvPr>
        </p:nvGraphicFramePr>
        <p:xfrm>
          <a:off x="475264" y="3891315"/>
          <a:ext cx="5971495" cy="488673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34511"/>
                <a:gridCol w="2924176"/>
                <a:gridCol w="378202"/>
                <a:gridCol w="378202"/>
                <a:gridCol w="378202"/>
                <a:gridCol w="378202"/>
              </a:tblGrid>
              <a:tr h="6244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100" b="0" dirty="0" smtClean="0">
                          <a:solidFill>
                            <a:schemeClr val="bg1"/>
                          </a:solidFill>
                          <a:effectLst/>
                          <a:latin typeface="HGS創英角ﾎﾟｯﾌﾟ体" panose="040B0A00000000000000" pitchFamily="50" charset="-128"/>
                          <a:ea typeface="HGS創英角ﾎﾟｯﾌﾟ体" panose="040B0A00000000000000" pitchFamily="50" charset="-128"/>
                          <a:cs typeface="+mn-cs"/>
                        </a:rPr>
                        <a:t>事業所名</a:t>
                      </a:r>
                      <a:endParaRPr lang="ja-JP" sz="1200" b="0" dirty="0">
                        <a:solidFill>
                          <a:schemeClr val="bg1"/>
                        </a:solidFill>
                        <a:effectLst/>
                        <a:latin typeface="HGS創英角ﾎﾟｯﾌﾟ体" panose="040B0A00000000000000" pitchFamily="50" charset="-128"/>
                        <a:ea typeface="HGS創英角ﾎﾟｯﾌﾟ体" panose="040B0A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100" b="0" dirty="0" smtClean="0">
                          <a:solidFill>
                            <a:schemeClr val="bg1"/>
                          </a:solidFill>
                          <a:effectLst/>
                          <a:latin typeface="HGS創英角ﾎﾟｯﾌﾟ体" panose="040B0A00000000000000" pitchFamily="50" charset="-128"/>
                          <a:ea typeface="HGS創英角ﾎﾟｯﾌﾟ体" panose="040B0A00000000000000" pitchFamily="50" charset="-128"/>
                          <a:cs typeface="+mn-cs"/>
                        </a:rPr>
                        <a:t>住所・電話・利用日時など</a:t>
                      </a:r>
                      <a:endParaRPr lang="ja-JP" sz="1200" b="0" dirty="0">
                        <a:solidFill>
                          <a:schemeClr val="bg1"/>
                        </a:solidFill>
                        <a:effectLst/>
                        <a:latin typeface="HGS創英角ﾎﾟｯﾌﾟ体" panose="040B0A00000000000000" pitchFamily="50" charset="-128"/>
                        <a:ea typeface="HGS創英角ﾎﾟｯﾌﾟ体" panose="040B0A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000" b="0" dirty="0" smtClean="0">
                          <a:solidFill>
                            <a:schemeClr val="bg1"/>
                          </a:solidFill>
                          <a:effectLst/>
                          <a:latin typeface="HGS創英角ﾎﾟｯﾌﾟ体" panose="040B0A00000000000000" pitchFamily="50" charset="-128"/>
                          <a:ea typeface="HGS創英角ﾎﾟｯﾌﾟ体" panose="040B0A00000000000000" pitchFamily="50" charset="-128"/>
                          <a:cs typeface="Times New Roman" panose="02020603050405020304" pitchFamily="18" charset="0"/>
                        </a:rPr>
                        <a:t>訪問</a:t>
                      </a:r>
                      <a:endParaRPr lang="ja-JP" sz="1000" b="0" dirty="0">
                        <a:solidFill>
                          <a:schemeClr val="bg1"/>
                        </a:solidFill>
                        <a:effectLst/>
                        <a:latin typeface="HGS創英角ﾎﾟｯﾌﾟ体" panose="040B0A00000000000000" pitchFamily="50" charset="-128"/>
                        <a:ea typeface="HGS創英角ﾎﾟｯﾌﾟ体" panose="040B0A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vert="eaVert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000" b="0" dirty="0" smtClean="0">
                          <a:solidFill>
                            <a:schemeClr val="bg1"/>
                          </a:solidFill>
                          <a:effectLst/>
                          <a:latin typeface="HGS創英角ﾎﾟｯﾌﾟ体" panose="040B0A00000000000000" pitchFamily="50" charset="-128"/>
                          <a:ea typeface="HGS創英角ﾎﾟｯﾌﾟ体" panose="040B0A00000000000000" pitchFamily="50" charset="-128"/>
                          <a:cs typeface="Times New Roman" panose="02020603050405020304" pitchFamily="18" charset="0"/>
                        </a:rPr>
                        <a:t>ショート</a:t>
                      </a:r>
                      <a:endParaRPr lang="ja-JP" sz="1000" b="0" dirty="0">
                        <a:solidFill>
                          <a:schemeClr val="bg1"/>
                        </a:solidFill>
                        <a:effectLst/>
                        <a:latin typeface="HGS創英角ﾎﾟｯﾌﾟ体" panose="040B0A00000000000000" pitchFamily="50" charset="-128"/>
                        <a:ea typeface="HGS創英角ﾎﾟｯﾌﾟ体" panose="040B0A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vert="eaVert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000" b="0" dirty="0" smtClean="0">
                          <a:solidFill>
                            <a:schemeClr val="bg1"/>
                          </a:solidFill>
                          <a:effectLst/>
                          <a:latin typeface="HGS創英角ﾎﾟｯﾌﾟ体" panose="040B0A00000000000000" pitchFamily="50" charset="-128"/>
                          <a:ea typeface="HGS創英角ﾎﾟｯﾌﾟ体" panose="040B0A00000000000000" pitchFamily="50" charset="-128"/>
                          <a:cs typeface="Times New Roman" panose="02020603050405020304" pitchFamily="18" charset="0"/>
                        </a:rPr>
                        <a:t>ロング</a:t>
                      </a:r>
                      <a:endParaRPr lang="ja-JP" sz="1000" b="0" dirty="0">
                        <a:solidFill>
                          <a:schemeClr val="bg1"/>
                        </a:solidFill>
                        <a:effectLst/>
                        <a:latin typeface="HGS創英角ﾎﾟｯﾌﾟ体" panose="040B0A00000000000000" pitchFamily="50" charset="-128"/>
                        <a:ea typeface="HGS創英角ﾎﾟｯﾌﾟ体" panose="040B0A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vert="eaVert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000" b="0" dirty="0" smtClean="0">
                          <a:solidFill>
                            <a:schemeClr val="bg1"/>
                          </a:solidFill>
                          <a:effectLst/>
                          <a:latin typeface="HGS創英角ﾎﾟｯﾌﾟ体" panose="040B0A00000000000000" pitchFamily="50" charset="-128"/>
                          <a:ea typeface="HGS創英角ﾎﾟｯﾌﾟ体" panose="040B0A00000000000000" pitchFamily="50" charset="-128"/>
                          <a:cs typeface="Times New Roman" panose="02020603050405020304" pitchFamily="18" charset="0"/>
                        </a:rPr>
                        <a:t>宿泊</a:t>
                      </a:r>
                      <a:endParaRPr lang="ja-JP" sz="1000" b="0" dirty="0">
                        <a:solidFill>
                          <a:schemeClr val="bg1"/>
                        </a:solidFill>
                        <a:effectLst/>
                        <a:latin typeface="HGS創英角ﾎﾟｯﾌﾟ体" panose="040B0A00000000000000" pitchFamily="50" charset="-128"/>
                        <a:ea typeface="HGS創英角ﾎﾟｯﾌﾟ体" panose="040B0A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vert="eaVert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6482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出張おっぱいマッサージ</a:t>
                      </a:r>
                      <a:endParaRPr lang="ja-JP" sz="105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まつざき助産院</a:t>
                      </a:r>
                      <a:endParaRPr lang="ja-JP" altLang="en-US" sz="1000" dirty="0" smtClean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電話　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080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－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1890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－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6285</a:t>
                      </a:r>
                      <a:endParaRPr sz="1200"/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日時　月～金</a:t>
                      </a:r>
                      <a:endParaRPr lang="en-US" altLang="ja-JP" sz="1050" dirty="0" smtClean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　　　　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※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休日・時間外は要相談</a:t>
                      </a: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1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●</a:t>
                      </a: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extLst>
                  <a:ext uri="{0D108BD9-81ED-4DB2-BD59-A6C34878D82A}"/>
                </a:extLst>
              </a:tr>
              <a:tr h="10718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かみかわ助産院</a:t>
                      </a:r>
                      <a:endParaRPr lang="ja-JP" sz="105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住所　北見市中央三輪６－４３４－２２</a:t>
                      </a:r>
                      <a:endParaRPr lang="en-US" altLang="ja-JP" sz="1050" dirty="0" smtClean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電話　０９０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ー１６４２ー１８０１</a:t>
                      </a:r>
                      <a:endParaRPr sz="1200"/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日時　月・火・金・土・日・祝　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時</a:t>
                      </a:r>
                      <a:endParaRPr lang="en-US" altLang="ja-JP" sz="1050" dirty="0" smtClean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　　　　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※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予約制。電話・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LINE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等での予約。</a:t>
                      </a:r>
                      <a:endParaRPr lang="en-US" altLang="ja-JP" sz="1050" dirty="0" smtClean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　　　　詳しくはホームページをご覧ください。</a:t>
                      </a: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1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●</a:t>
                      </a: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extLst>
                  <a:ext uri="{0D108BD9-81ED-4DB2-BD59-A6C34878D82A}"/>
                </a:extLst>
              </a:tr>
              <a:tr h="7269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出張専門助産師</a:t>
                      </a:r>
                      <a:endParaRPr lang="ja-JP" sz="10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みやした</a:t>
                      </a:r>
                      <a:endParaRPr lang="ja-JP" sz="105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電話　０９０－１３８０－５５２２　</a:t>
                      </a:r>
                      <a:endParaRPr sz="1200"/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日時　</a:t>
                      </a:r>
                      <a:r>
                        <a:rPr lang="ja-JP" altLang="en-US" sz="1050" dirty="0" smtClean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月～土　９～１７時　</a:t>
                      </a:r>
                      <a:endParaRPr lang="ja-JP" altLang="en-US" sz="1050" dirty="0" smtClean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　　　　</a:t>
                      </a:r>
                      <a:r>
                        <a:rPr lang="en-US" altLang="ja-JP" sz="1050" dirty="0" smtClean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※</a:t>
                      </a:r>
                      <a:r>
                        <a:rPr lang="ja-JP" altLang="en-US" sz="1050" dirty="0" smtClean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時間外は要相談</a:t>
                      </a:r>
                      <a:endParaRPr lang="ja-JP" altLang="ja-JP" sz="1100" dirty="0" smtClean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●</a:t>
                      </a: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extLst>
                  <a:ext uri="{0D108BD9-81ED-4DB2-BD59-A6C34878D82A}"/>
                </a:extLst>
              </a:tr>
              <a:tr h="8148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北見赤十字病院</a:t>
                      </a:r>
                      <a:endParaRPr lang="en-US" altLang="ja-JP" sz="1000" dirty="0" smtClean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（産婦人科外来）</a:t>
                      </a:r>
                      <a:endParaRPr lang="ja-JP" sz="105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住所　北見市北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条東</a:t>
                      </a:r>
                      <a:endParaRPr lang="en-US" altLang="ja-JP" sz="1050" dirty="0" smtClean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電話　（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0157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－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3115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（代表）</a:t>
                      </a:r>
                      <a:endParaRPr lang="en-US" altLang="ja-JP" sz="1050" dirty="0" smtClean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　　　　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※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電話受付時間 ： 平日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時</a:t>
                      </a:r>
                      <a:endParaRPr lang="en-US" altLang="ja-JP" sz="1050" dirty="0" smtClean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日時　月・水・金　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14:00/14:30/15:00</a:t>
                      </a: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1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●</a:t>
                      </a: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extLst>
                  <a:ext uri="{0D108BD9-81ED-4DB2-BD59-A6C34878D82A}"/>
                </a:extLst>
              </a:tr>
              <a:tr h="10004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中村記念愛成病院</a:t>
                      </a:r>
                      <a:endParaRPr lang="ja-JP" sz="105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住所　北見市高栄東町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丁目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番地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号</a:t>
                      </a:r>
                      <a:endParaRPr lang="en-US" altLang="ja-JP" sz="1050" dirty="0" smtClean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電話　（０１５７）２４－８１３１（代表）</a:t>
                      </a:r>
                      <a:endParaRPr lang="en-US" altLang="ja-JP" sz="1050" dirty="0" smtClean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　　　　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※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電話受付時間：平日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時</a:t>
                      </a:r>
                      <a:endParaRPr lang="en-US" altLang="ja-JP" sz="1050" dirty="0" smtClean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日時　曜日・時間は要相談</a:t>
                      </a:r>
                      <a:endParaRPr lang="en-US" altLang="ja-JP" sz="1050" dirty="0" smtClean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　　　　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※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宿泊型の利用は生後</a:t>
                      </a:r>
                      <a:r>
                        <a:rPr lang="en-US" alt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か月頃まで</a:t>
                      </a:r>
                      <a:endParaRPr lang="en-US" altLang="ja-JP" sz="1100" dirty="0" smtClean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1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●</a:t>
                      </a: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1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●</a:t>
                      </a: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11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●</a:t>
                      </a:r>
                      <a:endParaRPr lang="ja-JP" sz="1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extLst>
                  <a:ext uri="{0D108BD9-81ED-4DB2-BD59-A6C34878D82A}"/>
                </a:extLst>
              </a:tr>
            </a:tbl>
          </a:graphicData>
        </a:graphic>
      </p:graphicFrame>
      <p:pic>
        <p:nvPicPr>
          <p:cNvPr id="1169" name="図 48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t="2" r="9630" b="8694"/>
          <a:stretch>
            <a:fillRect/>
          </a:stretch>
        </p:blipFill>
        <p:spPr>
          <a:xfrm>
            <a:off x="392589" y="9395469"/>
            <a:ext cx="6048375" cy="66675"/>
          </a:xfrm>
          <a:prstGeom prst="rect">
            <a:avLst/>
          </a:prstGeom>
          <a:ln>
            <a:noFill/>
          </a:ln>
        </p:spPr>
      </p:pic>
      <p:sp>
        <p:nvSpPr>
          <p:cNvPr id="1170" name="テキスト ボックス 49"/>
          <p:cNvSpPr txBox="1"/>
          <p:nvPr/>
        </p:nvSpPr>
        <p:spPr>
          <a:xfrm>
            <a:off x="1747839" y="9582276"/>
            <a:ext cx="2698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置戸町地域福祉センター健康推進係　</a:t>
            </a:r>
          </a:p>
        </p:txBody>
      </p:sp>
      <p:sp>
        <p:nvSpPr>
          <p:cNvPr id="1171" name="テキスト ボックス 50"/>
          <p:cNvSpPr txBox="1"/>
          <p:nvPr/>
        </p:nvSpPr>
        <p:spPr>
          <a:xfrm>
            <a:off x="4456798" y="9544175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☎　</a:t>
            </a:r>
          </a:p>
        </p:txBody>
      </p:sp>
      <p:sp>
        <p:nvSpPr>
          <p:cNvPr id="1172" name="角丸四角形 2"/>
          <p:cNvSpPr/>
          <p:nvPr/>
        </p:nvSpPr>
        <p:spPr>
          <a:xfrm>
            <a:off x="526839" y="9569575"/>
            <a:ext cx="1188506" cy="29862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問い合わせ先</a:t>
            </a:r>
            <a:endParaRPr kumimoji="1" lang="ja-JP" altLang="en-US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173" name="テキスト ボックス 51"/>
          <p:cNvSpPr txBox="1"/>
          <p:nvPr/>
        </p:nvSpPr>
        <p:spPr>
          <a:xfrm>
            <a:off x="4733587" y="9591651"/>
            <a:ext cx="17443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（０１５７）５２－３３３３　</a:t>
            </a:r>
          </a:p>
        </p:txBody>
      </p:sp>
      <p:graphicFrame>
        <p:nvGraphicFramePr>
          <p:cNvPr id="1174" name="表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446103"/>
              </p:ext>
            </p:extLst>
          </p:nvPr>
        </p:nvGraphicFramePr>
        <p:xfrm>
          <a:off x="475263" y="878999"/>
          <a:ext cx="5971494" cy="206435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28805">
                  <a:extLst>
                    <a:ext uri="{9D8B030D-6E8A-4147-A177-3AD203B41FA5}"/>
                  </a:extLst>
                </a:gridCol>
                <a:gridCol w="3033032">
                  <a:extLst>
                    <a:ext uri="{9D8B030D-6E8A-4147-A177-3AD203B41FA5}"/>
                  </a:extLst>
                </a:gridCol>
                <a:gridCol w="1709657">
                  <a:extLst>
                    <a:ext uri="{9D8B030D-6E8A-4147-A177-3AD203B41FA5}"/>
                  </a:extLst>
                </a:gridCol>
              </a:tblGrid>
              <a:tr h="336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b="0" dirty="0">
                          <a:solidFill>
                            <a:schemeClr val="bg1"/>
                          </a:solidFill>
                          <a:effectLst/>
                          <a:latin typeface="HGS創英角ﾎﾟｯﾌﾟ体" panose="040B0A00000000000000" pitchFamily="50" charset="-128"/>
                          <a:ea typeface="HGS創英角ﾎﾟｯﾌﾟ体" panose="040B0A00000000000000" pitchFamily="50" charset="-128"/>
                        </a:rPr>
                        <a:t>種類</a:t>
                      </a:r>
                      <a:endParaRPr lang="ja-JP" sz="1400" b="0" dirty="0">
                        <a:solidFill>
                          <a:schemeClr val="bg1"/>
                        </a:solidFill>
                        <a:effectLst/>
                        <a:latin typeface="HGS創英角ﾎﾟｯﾌﾟ体" panose="040B0A00000000000000" pitchFamily="50" charset="-128"/>
                        <a:ea typeface="HGS創英角ﾎﾟｯﾌﾟ体" panose="040B0A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b="0" dirty="0">
                          <a:solidFill>
                            <a:schemeClr val="bg1"/>
                          </a:solidFill>
                          <a:effectLst/>
                          <a:latin typeface="HGS創英角ﾎﾟｯﾌﾟ体" panose="040B0A00000000000000" pitchFamily="50" charset="-128"/>
                          <a:ea typeface="HGS創英角ﾎﾟｯﾌﾟ体" panose="040B0A00000000000000" pitchFamily="50" charset="-128"/>
                        </a:rPr>
                        <a:t>場所／時間</a:t>
                      </a:r>
                      <a:endParaRPr lang="ja-JP" sz="1400" b="0" dirty="0">
                        <a:solidFill>
                          <a:schemeClr val="bg1"/>
                        </a:solidFill>
                        <a:effectLst/>
                        <a:latin typeface="HGS創英角ﾎﾟｯﾌﾟ体" panose="040B0A00000000000000" pitchFamily="50" charset="-128"/>
                        <a:ea typeface="HGS創英角ﾎﾟｯﾌﾟ体" panose="040B0A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b="0" dirty="0">
                          <a:solidFill>
                            <a:schemeClr val="bg1"/>
                          </a:solidFill>
                          <a:effectLst/>
                          <a:latin typeface="HGS創英角ﾎﾟｯﾌﾟ体" panose="040B0A00000000000000" pitchFamily="50" charset="-128"/>
                          <a:ea typeface="HGS創英角ﾎﾟｯﾌﾟ体" panose="040B0A00000000000000" pitchFamily="50" charset="-128"/>
                        </a:rPr>
                        <a:t>利用料金（税込）</a:t>
                      </a:r>
                      <a:endParaRPr lang="ja-JP" sz="1400" b="0" dirty="0">
                        <a:solidFill>
                          <a:schemeClr val="bg1"/>
                        </a:solidFill>
                        <a:effectLst/>
                        <a:latin typeface="HGS創英角ﾎﾟｯﾌﾟ体" panose="040B0A00000000000000" pitchFamily="50" charset="-128"/>
                        <a:ea typeface="HGS創英角ﾎﾟｯﾌﾟ体" panose="040B0A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4318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宿泊型</a:t>
                      </a:r>
                      <a:endParaRPr lang="ja-JP" sz="18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医療機関　／　宿泊</a:t>
                      </a:r>
                      <a:endParaRPr lang="ja-JP" sz="18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</a:t>
                      </a:r>
                      <a:r>
                        <a:rPr lang="ja-JP" sz="12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泊</a:t>
                      </a:r>
                      <a:r>
                        <a:rPr lang="ja-JP" altLang="en-US" sz="12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lang="en-US" sz="12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2,500</a:t>
                      </a:r>
                      <a:r>
                        <a:rPr lang="ja-JP" sz="12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円　</a:t>
                      </a:r>
                      <a:endParaRPr lang="en-US" altLang="ja-JP" sz="1200" dirty="0" smtClean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　　　　</a:t>
                      </a:r>
                      <a:r>
                        <a:rPr 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※食事代</a:t>
                      </a:r>
                      <a:r>
                        <a:rPr lang="ja-JP" sz="105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別途</a:t>
                      </a:r>
                      <a:endParaRPr lang="ja-JP" sz="18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extLst>
                  <a:ext uri="{0D108BD9-81ED-4DB2-BD59-A6C34878D82A}"/>
                </a:extLst>
              </a:tr>
              <a:tr h="4318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通所ロング型</a:t>
                      </a:r>
                      <a:endParaRPr lang="ja-JP" sz="18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医療機関　／　４～５時間程度</a:t>
                      </a:r>
                      <a:endParaRPr lang="ja-JP" sz="18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</a:t>
                      </a:r>
                      <a:r>
                        <a:rPr lang="ja-JP" sz="12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回</a:t>
                      </a:r>
                      <a:r>
                        <a:rPr lang="ja-JP" altLang="en-US" sz="12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lang="en-US" sz="12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1,000</a:t>
                      </a:r>
                      <a:r>
                        <a:rPr lang="ja-JP" sz="12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円　</a:t>
                      </a:r>
                      <a:endParaRPr lang="en-US" altLang="ja-JP" sz="1200" dirty="0" smtClean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　　　　</a:t>
                      </a:r>
                      <a:r>
                        <a:rPr lang="ja-JP" sz="105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※</a:t>
                      </a:r>
                      <a:r>
                        <a:rPr lang="ja-JP" sz="105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食事代別途</a:t>
                      </a:r>
                      <a:endParaRPr lang="ja-JP" sz="18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extLst>
                  <a:ext uri="{0D108BD9-81ED-4DB2-BD59-A6C34878D82A}"/>
                </a:extLst>
              </a:tr>
              <a:tr h="4318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通所ショート型</a:t>
                      </a:r>
                      <a:endParaRPr lang="ja-JP" sz="180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医療機関または助産院　／　１～２時間程度</a:t>
                      </a:r>
                      <a:endParaRPr lang="ja-JP" sz="18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</a:t>
                      </a:r>
                      <a:r>
                        <a:rPr lang="ja-JP" sz="12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回</a:t>
                      </a:r>
                      <a:r>
                        <a:rPr lang="ja-JP" altLang="en-US" sz="12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lang="en-US" sz="12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600</a:t>
                      </a:r>
                      <a:r>
                        <a:rPr lang="ja-JP" sz="12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円</a:t>
                      </a:r>
                      <a:endParaRPr lang="ja-JP" sz="18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extLst>
                  <a:ext uri="{0D108BD9-81ED-4DB2-BD59-A6C34878D82A}"/>
                </a:extLst>
              </a:tr>
              <a:tr h="4318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訪問型</a:t>
                      </a:r>
                      <a:endParaRPr lang="ja-JP" sz="18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2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自宅に助産師が訪問　／　１～２時間程度</a:t>
                      </a:r>
                      <a:endParaRPr lang="ja-JP" sz="18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</a:t>
                      </a:r>
                      <a:r>
                        <a:rPr lang="ja-JP" sz="12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回</a:t>
                      </a:r>
                      <a:r>
                        <a:rPr lang="ja-JP" altLang="en-US" sz="12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lang="en-US" sz="1200" dirty="0" smtClean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600</a:t>
                      </a:r>
                      <a:r>
                        <a:rPr lang="ja-JP" sz="12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円</a:t>
                      </a:r>
                      <a:endParaRPr lang="ja-JP" sz="18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6392" marR="66392" marT="0" marB="0" anchor="ctr"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75" name="角丸四角形 124"/>
          <p:cNvSpPr/>
          <p:nvPr/>
        </p:nvSpPr>
        <p:spPr>
          <a:xfrm>
            <a:off x="436257" y="494551"/>
            <a:ext cx="4866316" cy="4035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お子さんが</a:t>
            </a:r>
            <a:r>
              <a:rPr kumimoji="1" lang="en-US" altLang="ja-JP" sz="11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11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歳</a:t>
            </a:r>
            <a:r>
              <a:rPr kumimoji="1" lang="en-US" altLang="ja-JP" sz="11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r>
              <a:rPr kumimoji="1" lang="ja-JP" altLang="en-US" sz="11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か月までの間、</a:t>
            </a:r>
            <a:r>
              <a:rPr kumimoji="1" lang="ja-JP" altLang="en-US" sz="11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最大</a:t>
            </a:r>
            <a:r>
              <a:rPr kumimoji="1" lang="en-US" altLang="ja-JP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kumimoji="1" lang="ja-JP" altLang="en-US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</a:t>
            </a:r>
            <a:r>
              <a:rPr kumimoji="1" lang="ja-JP" altLang="en-US" sz="11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（宿泊型は</a:t>
            </a:r>
            <a:r>
              <a:rPr kumimoji="1" lang="en-US" altLang="ja-JP" sz="11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11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回まで）利用できます。</a:t>
            </a:r>
          </a:p>
        </p:txBody>
      </p:sp>
      <p:sp>
        <p:nvSpPr>
          <p:cNvPr id="1176" name="テキスト ボックス 125"/>
          <p:cNvSpPr txBox="1">
            <a:spLocks noChangeArrowheads="1"/>
          </p:cNvSpPr>
          <p:nvPr/>
        </p:nvSpPr>
        <p:spPr>
          <a:xfrm>
            <a:off x="413256" y="2986872"/>
            <a:ext cx="5976750" cy="473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/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※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多胎の場合は、お子さんの人数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×5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回が利用できます。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※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利用される場合は、「産後ケア事業利用証」をお持ちの上、事業者へ直接連絡してください。</a:t>
            </a:r>
          </a:p>
        </p:txBody>
      </p:sp>
      <p:sp>
        <p:nvSpPr>
          <p:cNvPr id="1177" name="テキスト ボックス 126"/>
          <p:cNvSpPr txBox="1">
            <a:spLocks noChangeArrowheads="1"/>
          </p:cNvSpPr>
          <p:nvPr/>
        </p:nvSpPr>
        <p:spPr>
          <a:xfrm>
            <a:off x="618137" y="209075"/>
            <a:ext cx="1629763" cy="292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ja-JP" altLang="en-US" sz="1200" dirty="0">
                <a:solidFill>
                  <a:schemeClr val="accent2">
                    <a:lumMod val="75000"/>
                  </a:scheme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利用回数・料金</a:t>
            </a:r>
            <a:endParaRPr lang="ja-JP" altLang="ja-JP" sz="1200" dirty="0">
              <a:solidFill>
                <a:schemeClr val="accent2">
                  <a:lumMod val="75000"/>
                </a:schemeClr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1178" name="図 1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552" y="228564"/>
            <a:ext cx="225265" cy="25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29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TotalTime>699</TotalTime>
  <Words>799</Words>
  <Application>JUST Focus</Application>
  <Paragraphs>143</Paragraph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4" baseType="lpstr">
      <vt:lpstr>BIZ UDPゴシック</vt:lpstr>
      <vt:lpstr>HGS創英角ﾎﾟｯﾌﾟ体</vt:lpstr>
      <vt:lpstr>HG丸ｺﾞｼｯｸM-PRO</vt:lpstr>
      <vt:lpstr>Mincho</vt:lpstr>
      <vt:lpstr>游ゴシック</vt:lpstr>
      <vt:lpstr>游ゴシック Light</vt:lpstr>
      <vt:lpstr>Arial</vt:lpstr>
      <vt:lpstr>Calibri</vt:lpstr>
      <vt:lpstr>Calibri Light</vt:lpstr>
      <vt:lpstr>Century</vt:lpstr>
      <vt:lpstr>Times New Roman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5.0.4</AppVersion>
  <PresentationFormat>ユーザー設定</PresentationFormat>
  <Slides>2</Slides>
  <Notes>0</Notes>
  <HiddenSlides>0</HiddenSlides>
  <MMClips>0</MMClips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プレゼンテーション</dc:title>
  <dc:creator>鈴木 麻美</dc:creator>
  <cp:lastModifiedBy>鈴木 麻美</cp:lastModifiedBy>
  <cp:lastPrinted>2024-04-01T05:47:59Z</cp:lastPrinted>
  <dcterms:created xsi:type="dcterms:W3CDTF">2023-03-29T00:59:11Z</dcterms:created>
  <dcterms:modified xsi:type="dcterms:W3CDTF">2026-04-10T05:32:16Z</dcterms:modified>
  <cp:revision>28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